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57" r:id="rId9"/>
    <p:sldId id="258" r:id="rId10"/>
    <p:sldId id="260" r:id="rId11"/>
    <p:sldId id="278" r:id="rId12"/>
    <p:sldId id="276" r:id="rId13"/>
    <p:sldId id="277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4" autoAdjust="0"/>
  </p:normalViewPr>
  <p:slideViewPr>
    <p:cSldViewPr snapToGrid="0">
      <p:cViewPr varScale="1">
        <p:scale>
          <a:sx n="118" d="100"/>
          <a:sy n="118" d="100"/>
        </p:scale>
        <p:origin x="1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enkovsky\Documents\&#1059;&#1055;&#1056;-&#1040;&#1058;300\&#1040;&#1058;&#1054;&#1052;&#1058;&#1045;&#1061;\&#1048;&#1079;&#1084;&#1077;&#1088;&#1077;&#1085;&#1080;&#1103;\&#1057;&#1074;&#1086;&#1076;&#1082;&#1072;%20&#1087;&#1086;%20&#1088;&#1077;&#1078;&#1080;&#1084;&#1072;&#1084;%202021\&#1056;&#1077;&#1078;&#1080;&#1084;&#1099;%20&#1087;&#1086;%20ISO%204037-1%20+%20WMV,WAV,AT-N(&#1044;&#1086;&#1079;&#1080;&#1084;&#1077;&#1090;&#1088;&#1080;&#1103;%20+%20&#1057;&#1087;&#1077;&#1082;&#1090;&#1088;&#1086;&#1084;&#1077;&#1090;&#1088;&#1080;&#1103;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enkovsky\Documents\&#1059;&#1055;&#1056;-&#1040;&#1058;300\&#1040;&#1058;&#1054;&#1052;&#1058;&#1045;&#1061;\&#1048;&#1079;&#1084;&#1077;&#1088;&#1077;&#1085;&#1080;&#1103;\&#1057;&#1074;&#1086;&#1076;&#1082;&#1072;%20&#1087;&#1086;%20&#1088;&#1077;&#1078;&#1080;&#1084;&#1072;&#1084;%202021\&#1056;&#1077;&#1078;&#1080;&#1084;&#1099;%20&#1087;&#1086;%20ISO%204037-1%20+%20WMV,WAV,AT-N(&#1044;&#1086;&#1079;&#1080;&#1084;&#1077;&#1090;&#1088;&#1080;&#1103;%20+%20&#1057;&#1087;&#1077;&#1082;&#1090;&#1088;&#1086;&#1084;&#1077;&#1090;&#1088;&#1080;&#1103;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564905498839007E-2"/>
          <c:y val="7.1286882709143753E-2"/>
          <c:w val="0.90323081114037018"/>
          <c:h val="0.88659037306177146"/>
        </c:manualLayout>
      </c:layout>
      <c:scatterChart>
        <c:scatterStyle val="smoothMarker"/>
        <c:varyColors val="0"/>
        <c:ser>
          <c:idx val="0"/>
          <c:order val="0"/>
          <c:tx>
            <c:v>ISO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'N-series'!$B$7:$B$12</c:f>
              <c:numCache>
                <c:formatCode>General</c:formatCode>
                <c:ptCount val="6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</c:numCache>
            </c:numRef>
          </c:xVal>
          <c:yVal>
            <c:numRef>
              <c:f>'N-series'!$G$7:$G$12</c:f>
              <c:numCache>
                <c:formatCode>General</c:formatCode>
                <c:ptCount val="6"/>
                <c:pt idx="0">
                  <c:v>1.0900000000000001</c:v>
                </c:pt>
                <c:pt idx="1">
                  <c:v>1.67</c:v>
                </c:pt>
                <c:pt idx="2">
                  <c:v>2.2999999999999998</c:v>
                </c:pt>
                <c:pt idx="3">
                  <c:v>3.92</c:v>
                </c:pt>
                <c:pt idx="4">
                  <c:v>5.0999999999999996</c:v>
                </c:pt>
                <c:pt idx="5">
                  <c:v>5.96</c:v>
                </c:pt>
              </c:numCache>
            </c:numRef>
          </c:yVal>
          <c:smooth val="1"/>
        </c:ser>
        <c:ser>
          <c:idx val="1"/>
          <c:order val="1"/>
          <c:tx>
            <c:v>Дозиметрия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'N-series'!$B$7:$B$12</c:f>
              <c:numCache>
                <c:formatCode>General</c:formatCode>
                <c:ptCount val="6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</c:numCache>
            </c:numRef>
          </c:xVal>
          <c:yVal>
            <c:numRef>
              <c:f>'N-series'!$E$7:$E$12</c:f>
              <c:numCache>
                <c:formatCode>General</c:formatCode>
                <c:ptCount val="6"/>
                <c:pt idx="0">
                  <c:v>1.1259999999999999</c:v>
                </c:pt>
                <c:pt idx="1">
                  <c:v>1.712</c:v>
                </c:pt>
                <c:pt idx="2">
                  <c:v>2.4047000000000001</c:v>
                </c:pt>
                <c:pt idx="3">
                  <c:v>3.9889999999999999</c:v>
                </c:pt>
                <c:pt idx="4">
                  <c:v>5.1050000000000004</c:v>
                </c:pt>
                <c:pt idx="5">
                  <c:v>6.0759999999999996</c:v>
                </c:pt>
              </c:numCache>
            </c:numRef>
          </c:yVal>
          <c:smooth val="1"/>
        </c:ser>
        <c:ser>
          <c:idx val="2"/>
          <c:order val="2"/>
          <c:tx>
            <c:v>Спектрометрия</c:v>
          </c:tx>
          <c:spPr>
            <a:ln w="2540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'N-series'!$B$7:$B$12</c:f>
              <c:numCache>
                <c:formatCode>General</c:formatCode>
                <c:ptCount val="6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</c:numCache>
            </c:numRef>
          </c:xVal>
          <c:yVal>
            <c:numRef>
              <c:f>'N-series'!$K$7:$K$12</c:f>
              <c:numCache>
                <c:formatCode>General</c:formatCode>
                <c:ptCount val="6"/>
                <c:pt idx="0">
                  <c:v>1.081</c:v>
                </c:pt>
                <c:pt idx="1">
                  <c:v>1.643</c:v>
                </c:pt>
                <c:pt idx="2">
                  <c:v>2.2869999999999999</c:v>
                </c:pt>
                <c:pt idx="3">
                  <c:v>3.8919999999999999</c:v>
                </c:pt>
                <c:pt idx="4">
                  <c:v>5.0739999999999998</c:v>
                </c:pt>
                <c:pt idx="5">
                  <c:v>5.952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375920"/>
        <c:axId val="148691792"/>
      </c:scatterChart>
      <c:valAx>
        <c:axId val="148375920"/>
        <c:scaling>
          <c:orientation val="minMax"/>
          <c:max val="300"/>
          <c:min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691792"/>
        <c:crosses val="autoZero"/>
        <c:crossBetween val="midCat"/>
      </c:valAx>
      <c:valAx>
        <c:axId val="148691792"/>
        <c:scaling>
          <c:orientation val="minMax"/>
          <c:max val="6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3759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774888397364052E-2"/>
          <c:y val="1.669385477762337E-2"/>
          <c:w val="0.87494993532545662"/>
          <c:h val="6.43845029958033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ISO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'N-series'!$B$7:$B$12</c:f>
              <c:numCache>
                <c:formatCode>General</c:formatCode>
                <c:ptCount val="6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</c:numCache>
            </c:numRef>
          </c:xVal>
          <c:yVal>
            <c:numRef>
              <c:f>'N-series'!$G$7:$G$12</c:f>
              <c:numCache>
                <c:formatCode>General</c:formatCode>
                <c:ptCount val="6"/>
                <c:pt idx="0">
                  <c:v>1.0900000000000001</c:v>
                </c:pt>
                <c:pt idx="1">
                  <c:v>1.67</c:v>
                </c:pt>
                <c:pt idx="2">
                  <c:v>2.2999999999999998</c:v>
                </c:pt>
                <c:pt idx="3">
                  <c:v>3.92</c:v>
                </c:pt>
                <c:pt idx="4">
                  <c:v>5.0999999999999996</c:v>
                </c:pt>
                <c:pt idx="5">
                  <c:v>5.96</c:v>
                </c:pt>
              </c:numCache>
            </c:numRef>
          </c:yVal>
          <c:smooth val="1"/>
        </c:ser>
        <c:ser>
          <c:idx val="1"/>
          <c:order val="1"/>
          <c:tx>
            <c:v>Дозиметрия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'N-series'!$B$7:$B$12</c:f>
              <c:numCache>
                <c:formatCode>General</c:formatCode>
                <c:ptCount val="6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</c:numCache>
            </c:numRef>
          </c:xVal>
          <c:yVal>
            <c:numRef>
              <c:f>'N-series'!$Q$7:$Q$12</c:f>
              <c:numCache>
                <c:formatCode>0.000</c:formatCode>
                <c:ptCount val="6"/>
                <c:pt idx="0">
                  <c:v>1.1513292433537832</c:v>
                </c:pt>
                <c:pt idx="1">
                  <c:v>1.7667698658410733</c:v>
                </c:pt>
                <c:pt idx="2">
                  <c:v>2.4919170984455961</c:v>
                </c:pt>
                <c:pt idx="3">
                  <c:v>4.1508844953173778</c:v>
                </c:pt>
                <c:pt idx="4">
                  <c:v>5.301142263759087</c:v>
                </c:pt>
                <c:pt idx="5">
                  <c:v>6.2703818369453046</c:v>
                </c:pt>
              </c:numCache>
            </c:numRef>
          </c:yVal>
          <c:smooth val="1"/>
        </c:ser>
        <c:ser>
          <c:idx val="2"/>
          <c:order val="2"/>
          <c:tx>
            <c:v>Спектрометрия</c:v>
          </c:tx>
          <c:spPr>
            <a:ln w="2540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'N-series'!$B$7:$B$12</c:f>
              <c:numCache>
                <c:formatCode>General</c:formatCode>
                <c:ptCount val="6"/>
                <c:pt idx="0">
                  <c:v>100</c:v>
                </c:pt>
                <c:pt idx="1">
                  <c:v>120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</c:numCache>
            </c:numRef>
          </c:xVal>
          <c:yVal>
            <c:numRef>
              <c:f>'N-series'!$K$7:$K$12</c:f>
              <c:numCache>
                <c:formatCode>General</c:formatCode>
                <c:ptCount val="6"/>
                <c:pt idx="0">
                  <c:v>1.081</c:v>
                </c:pt>
                <c:pt idx="1">
                  <c:v>1.643</c:v>
                </c:pt>
                <c:pt idx="2">
                  <c:v>2.2869999999999999</c:v>
                </c:pt>
                <c:pt idx="3">
                  <c:v>3.8919999999999999</c:v>
                </c:pt>
                <c:pt idx="4">
                  <c:v>5.0739999999999998</c:v>
                </c:pt>
                <c:pt idx="5">
                  <c:v>5.952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537176"/>
        <c:axId val="210537560"/>
      </c:scatterChart>
      <c:valAx>
        <c:axId val="210537176"/>
        <c:scaling>
          <c:orientation val="minMax"/>
          <c:max val="300"/>
          <c:min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537560"/>
        <c:crosses val="autoZero"/>
        <c:crossBetween val="midCat"/>
      </c:valAx>
      <c:valAx>
        <c:axId val="210537560"/>
        <c:scaling>
          <c:orientation val="minMax"/>
          <c:max val="6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5371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3361695667394616E-2"/>
          <c:y val="1.669385477762337E-2"/>
          <c:w val="0.88290948806469771"/>
          <c:h val="6.43845029958033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D0BC8-4F38-4BDB-A78F-56EA68AC8BFE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B876A-CAD2-4325-9BC2-D18BDEFF9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91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B876A-CAD2-4325-9BC2-D18BDEFF9C7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74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F931-4A96-4C87-83F9-82F879C3CD89}" type="datetime1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E8FA-5155-4D3E-8E90-790981C236DF}" type="datetime1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0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D90D-F09F-4816-9D4A-2C3692F35913}" type="datetime1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1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818-820A-4C80-8F50-7ED36BAC95DE}" type="datetime1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4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1A42-870F-465F-8494-BEBD146ECB8B}" type="datetime1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5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3A4D-45EA-4E7D-BF14-D278C08433B7}" type="datetime1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2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4F95-9609-48EE-886A-BDDBFFEFF500}" type="datetime1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C49E-D5E7-4D64-90B5-9074CDA7D1EF}" type="datetime1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9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43B7-1382-494D-B013-4F839F64D44F}" type="datetime1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5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59B2-92C4-4B82-8ABA-0390C5A09EC6}" type="datetime1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3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93B5-5B6A-460D-84F0-A240CF632BB0}" type="datetime1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1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340C-E984-4EFF-BDF1-5346FC3BE246}" type="datetime1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443B3-FEEF-408C-8F3C-694F1DAB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2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?term=Greiter+MB&amp;cauthor_id=31650180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s://pubmed.ncbi.nlm.nih.gov/?term=Bandalo+V&amp;cauthor_id=3165018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pubmed.ncbi.nlm.nih.gov/?term=Hoedlmoser+H&amp;cauthor_id=31650180" TargetMode="External"/><Relationship Id="rId4" Type="http://schemas.openxmlformats.org/officeDocument/2006/relationships/hyperlink" Target="https://pubmed.ncbi.nlm.nih.gov/?term=Br%C3%B6nner+J&amp;cauthor_id=3165018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740"/>
            <a:ext cx="12192000" cy="67145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179957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Bahnschrift SemiBold Condensed"/>
              </a:rPr>
              <a:t>КОРРЕКЦИЯ ПОКАЗАНИЙ ИОНИЗАЦИОННЫХ КАМЕР </a:t>
            </a:r>
            <a:endParaRPr lang="ru-RU" sz="2800" b="1" dirty="0" smtClean="0">
              <a:latin typeface="Bahnschrift SemiBold Condensed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latin typeface="Bahnschrift SemiBold Condensed"/>
              </a:rPr>
              <a:t>ПРИ </a:t>
            </a:r>
            <a:r>
              <a:rPr lang="ru-RU" sz="2800" b="1" dirty="0">
                <a:latin typeface="Bahnschrift SemiBold Condensed"/>
              </a:rPr>
              <a:t>ИЗМЕРЕНИИ ХАРАКТЕРИСТИК ПОЛЕЙ РЕНТГЕНОВСКОГО ИЗЛУЧЕНИЯ ПОВЕРОЧНОЙ УСТАНОВКИ </a:t>
            </a:r>
            <a:r>
              <a:rPr lang="ru-RU" sz="2800" b="1" dirty="0" smtClean="0">
                <a:latin typeface="Bahnschrift SemiBold Condensed"/>
              </a:rPr>
              <a:t>УПР-АТ300</a:t>
            </a:r>
            <a:endParaRPr lang="en-US" sz="2800" dirty="0">
              <a:effectLst/>
              <a:latin typeface="Bahnschrift SemiBold Condense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2339" y="6211669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Bahnschrift Condensed" panose="020B0502040204020203" pitchFamily="34" charset="0"/>
              </a:rPr>
              <a:t> 202</a:t>
            </a:r>
            <a:r>
              <a:rPr lang="ru-RU" dirty="0" smtClean="0">
                <a:latin typeface="Bahnschrift Condensed" panose="020B0502040204020203" pitchFamily="34" charset="0"/>
              </a:rPr>
              <a:t>3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6355" y="4862435"/>
            <a:ext cx="6287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Bahnschrift Condensed" panose="020B0502040204020203" pitchFamily="34" charset="0"/>
              </a:rPr>
              <a:t>К.Г. Сеньковский, А.А. </a:t>
            </a:r>
            <a:r>
              <a:rPr lang="ru-RU" b="1" dirty="0" err="1" smtClean="0">
                <a:latin typeface="Bahnschrift Condensed" panose="020B0502040204020203" pitchFamily="34" charset="0"/>
              </a:rPr>
              <a:t>Загороднюк</a:t>
            </a:r>
            <a:endParaRPr lang="ru-RU" b="1" dirty="0" smtClean="0">
              <a:latin typeface="Bahnschrift Condense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1044" y="5360079"/>
            <a:ext cx="6603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latin typeface="Bahnschrift Condensed" panose="020B0502040204020203" pitchFamily="34" charset="0"/>
              </a:rPr>
              <a:t>Научно-производственное унитарное предприятие «АТОМТЕХ», </a:t>
            </a:r>
            <a:endParaRPr lang="ru-RU" dirty="0" smtClean="0">
              <a:latin typeface="Bahnschrift Condensed" panose="020B0502040204020203" pitchFamily="34" charset="0"/>
            </a:endParaRPr>
          </a:p>
          <a:p>
            <a:pPr algn="ctr"/>
            <a:r>
              <a:rPr lang="ru-RU" dirty="0" smtClean="0">
                <a:latin typeface="Bahnschrift Condensed" panose="020B0502040204020203" pitchFamily="34" charset="0"/>
              </a:rPr>
              <a:t>г</a:t>
            </a:r>
            <a:r>
              <a:rPr lang="ru-RU" dirty="0">
                <a:latin typeface="Bahnschrift Condensed" panose="020B0502040204020203" pitchFamily="34" charset="0"/>
              </a:rPr>
              <a:t>. Минск, </a:t>
            </a:r>
            <a:r>
              <a:rPr lang="ru-RU" dirty="0" smtClean="0">
                <a:latin typeface="Bahnschrift Condensed" panose="020B0502040204020203" pitchFamily="34" charset="0"/>
              </a:rPr>
              <a:t>Республика </a:t>
            </a:r>
            <a:r>
              <a:rPr lang="ru-RU" dirty="0">
                <a:latin typeface="Bahnschrift Condensed" panose="020B0502040204020203" pitchFamily="34" charset="0"/>
              </a:rPr>
              <a:t>Беларусь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80" y="172955"/>
            <a:ext cx="11658600" cy="8191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1612" y="1644198"/>
            <a:ext cx="75342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3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/>
          <p:cNvSpPr txBox="1"/>
          <p:nvPr/>
        </p:nvSpPr>
        <p:spPr>
          <a:xfrm>
            <a:off x="83092" y="180615"/>
            <a:ext cx="11431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Bahnschrift SemiBold Condensed" panose="020B0502040204020203" pitchFamily="34" charset="0"/>
              </a:rPr>
              <a:t>Метод коррекции вклада рассеянного излучения (метод нулевой апертуры)</a:t>
            </a:r>
            <a:endParaRPr lang="en-US" sz="2400" dirty="0" smtClean="0">
              <a:latin typeface="Bahnschrift SemiBold Condensed" panose="020B0502040204020203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530457" y="1599542"/>
            <a:ext cx="480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ahnschrift SemiBold Condensed" panose="020B0502040204020203" pitchFamily="34" charset="0"/>
              </a:rPr>
              <a:t>d</a:t>
            </a:r>
            <a:r>
              <a:rPr lang="en-US" dirty="0" smtClean="0">
                <a:latin typeface="Bahnschrift SemiBold Condensed" panose="020B0502040204020203" pitchFamily="34" charset="0"/>
              </a:rPr>
              <a:t>1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3092562" y="1755091"/>
            <a:ext cx="114102" cy="879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804964" y="1118142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011231" y="1493822"/>
            <a:ext cx="267891" cy="44692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879378" y="1118141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953792" y="1118141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404587" y="1118141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077190" y="2448027"/>
            <a:ext cx="50862" cy="319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179465" y="2448027"/>
            <a:ext cx="50862" cy="319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92026" y="2448027"/>
            <a:ext cx="50862" cy="319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40" idx="6"/>
          </p:cNvCxnSpPr>
          <p:nvPr/>
        </p:nvCxnSpPr>
        <p:spPr>
          <a:xfrm flipV="1">
            <a:off x="3206664" y="1247116"/>
            <a:ext cx="2343081" cy="55196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0" idx="6"/>
          </p:cNvCxnSpPr>
          <p:nvPr/>
        </p:nvCxnSpPr>
        <p:spPr>
          <a:xfrm>
            <a:off x="3206664" y="1799080"/>
            <a:ext cx="2343081" cy="36159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5522973" y="1263760"/>
            <a:ext cx="20150" cy="89691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Down Arrow 74"/>
          <p:cNvSpPr/>
          <p:nvPr/>
        </p:nvSpPr>
        <p:spPr>
          <a:xfrm>
            <a:off x="5053148" y="2160671"/>
            <a:ext cx="184218" cy="4612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734014" y="2678986"/>
            <a:ext cx="11256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Bahnschrift SemiBold Condensed" panose="020B0502040204020203" pitchFamily="34" charset="0"/>
              </a:rPr>
              <a:t>HVL1</a:t>
            </a:r>
            <a:r>
              <a:rPr lang="ru-RU" sz="1200" dirty="0" smtClean="0">
                <a:latin typeface="Bahnschrift SemiBold Condensed" panose="020B0502040204020203" pitchFamily="34" charset="0"/>
              </a:rPr>
              <a:t> (</a:t>
            </a:r>
            <a:r>
              <a:rPr lang="en-US" sz="1200" dirty="0" smtClean="0">
                <a:latin typeface="Bahnschrift SemiBold Condensed" panose="020B0502040204020203" pitchFamily="34" charset="0"/>
              </a:rPr>
              <a:t>D1); HVL2</a:t>
            </a:r>
            <a:r>
              <a:rPr lang="ru-RU" sz="1200" dirty="0" smtClean="0">
                <a:latin typeface="Bahnschrift SemiBold Condensed" panose="020B0502040204020203" pitchFamily="34" charset="0"/>
              </a:rPr>
              <a:t> (</a:t>
            </a:r>
            <a:r>
              <a:rPr lang="en-US" sz="1200" dirty="0" smtClean="0">
                <a:latin typeface="Bahnschrift SemiBold Condensed" panose="020B0502040204020203" pitchFamily="34" charset="0"/>
              </a:rPr>
              <a:t>D1)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769455" y="764289"/>
            <a:ext cx="131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Bahnschrift Condensed" panose="020B0502040204020203" pitchFamily="34" charset="0"/>
              </a:rPr>
              <a:t>Итерация 1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52025" y="1122451"/>
            <a:ext cx="2415329" cy="1503821"/>
            <a:chOff x="152025" y="1415225"/>
            <a:chExt cx="4280700" cy="3757265"/>
          </a:xfrm>
        </p:grpSpPr>
        <p:sp>
          <p:nvSpPr>
            <p:cNvPr id="88" name="Oval 87"/>
            <p:cNvSpPr/>
            <p:nvPr/>
          </p:nvSpPr>
          <p:spPr>
            <a:xfrm>
              <a:off x="152025" y="3006632"/>
              <a:ext cx="202223" cy="21980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414618" y="1415227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540047" y="2394957"/>
              <a:ext cx="474785" cy="1116623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546503" y="1415226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678388" y="1415226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477333" y="1415225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897086" y="4737918"/>
              <a:ext cx="90143" cy="79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2078349" y="4737918"/>
              <a:ext cx="90143" cy="79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2277841" y="4737918"/>
              <a:ext cx="90143" cy="79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Arrow Connector 96"/>
            <p:cNvCxnSpPr>
              <a:stCxn id="88" idx="6"/>
            </p:cNvCxnSpPr>
            <p:nvPr/>
          </p:nvCxnSpPr>
          <p:spPr>
            <a:xfrm flipV="1">
              <a:off x="354248" y="2126669"/>
              <a:ext cx="4078476" cy="98986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88" idx="6"/>
            </p:cNvCxnSpPr>
            <p:nvPr/>
          </p:nvCxnSpPr>
          <p:spPr>
            <a:xfrm>
              <a:off x="354248" y="3116536"/>
              <a:ext cx="4078476" cy="57831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V="1">
              <a:off x="4425727" y="2151309"/>
              <a:ext cx="6998" cy="150990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Down Arrow 99"/>
            <p:cNvSpPr/>
            <p:nvPr/>
          </p:nvSpPr>
          <p:spPr>
            <a:xfrm>
              <a:off x="3626782" y="4019965"/>
              <a:ext cx="326491" cy="115252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" name="Oval 101"/>
          <p:cNvSpPr/>
          <p:nvPr/>
        </p:nvSpPr>
        <p:spPr>
          <a:xfrm>
            <a:off x="6148045" y="1755091"/>
            <a:ext cx="114102" cy="8797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6860447" y="1118142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059692" y="1510272"/>
            <a:ext cx="267891" cy="44692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934861" y="1118141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7009275" y="1118141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460070" y="1118141"/>
            <a:ext cx="74414" cy="136187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7132673" y="2448027"/>
            <a:ext cx="50862" cy="319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7234948" y="2448027"/>
            <a:ext cx="50862" cy="319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7347509" y="2448027"/>
            <a:ext cx="50862" cy="319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Arrow Connector 110"/>
          <p:cNvCxnSpPr>
            <a:stCxn id="102" idx="6"/>
          </p:cNvCxnSpPr>
          <p:nvPr/>
        </p:nvCxnSpPr>
        <p:spPr>
          <a:xfrm flipV="1">
            <a:off x="6262147" y="911772"/>
            <a:ext cx="2360762" cy="8873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02" idx="6"/>
          </p:cNvCxnSpPr>
          <p:nvPr/>
        </p:nvCxnSpPr>
        <p:spPr>
          <a:xfrm>
            <a:off x="6262147" y="1799080"/>
            <a:ext cx="2368584" cy="64894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H="1" flipV="1">
            <a:off x="8622909" y="911772"/>
            <a:ext cx="7822" cy="1536255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Down Arrow 113"/>
          <p:cNvSpPr/>
          <p:nvPr/>
        </p:nvSpPr>
        <p:spPr>
          <a:xfrm>
            <a:off x="8108631" y="2378690"/>
            <a:ext cx="184218" cy="243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5545710" y="1594871"/>
            <a:ext cx="598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ahnschrift SemiBold Condensed" panose="020B0502040204020203" pitchFamily="34" charset="0"/>
              </a:rPr>
              <a:t>d2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8609220" y="1566069"/>
            <a:ext cx="6198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Bahnschrift SemiBold Condensed" panose="020B0502040204020203" pitchFamily="34" charset="0"/>
              </a:rPr>
              <a:t>dn</a:t>
            </a:r>
            <a:endParaRPr lang="en-US" sz="1600" dirty="0"/>
          </a:p>
        </p:txBody>
      </p:sp>
      <p:sp>
        <p:nvSpPr>
          <p:cNvPr id="117" name="Down Arrow 116"/>
          <p:cNvSpPr/>
          <p:nvPr/>
        </p:nvSpPr>
        <p:spPr>
          <a:xfrm rot="16200000">
            <a:off x="2863431" y="1985016"/>
            <a:ext cx="184218" cy="461291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Down Arrow 117"/>
          <p:cNvSpPr/>
          <p:nvPr/>
        </p:nvSpPr>
        <p:spPr>
          <a:xfrm rot="16200000">
            <a:off x="5956935" y="1914902"/>
            <a:ext cx="184218" cy="461291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4882513" y="2642356"/>
            <a:ext cx="11641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Bahnschrift SemiBold Condensed" panose="020B0502040204020203" pitchFamily="34" charset="0"/>
              </a:rPr>
              <a:t>HVL1</a:t>
            </a:r>
            <a:r>
              <a:rPr lang="ru-RU" sz="1200" dirty="0" smtClean="0">
                <a:latin typeface="Bahnschrift SemiBold Condensed" panose="020B0502040204020203" pitchFamily="34" charset="0"/>
              </a:rPr>
              <a:t> (</a:t>
            </a:r>
            <a:r>
              <a:rPr lang="en-US" sz="1200" dirty="0" smtClean="0">
                <a:latin typeface="Bahnschrift SemiBold Condensed" panose="020B0502040204020203" pitchFamily="34" charset="0"/>
              </a:rPr>
              <a:t>D2); HVL2</a:t>
            </a:r>
            <a:r>
              <a:rPr lang="ru-RU" sz="1200" dirty="0" smtClean="0">
                <a:latin typeface="Bahnschrift SemiBold Condensed" panose="020B0502040204020203" pitchFamily="34" charset="0"/>
              </a:rPr>
              <a:t> (</a:t>
            </a:r>
            <a:r>
              <a:rPr lang="en-US" sz="1200" dirty="0" smtClean="0">
                <a:latin typeface="Bahnschrift SemiBold Condensed" panose="020B0502040204020203" pitchFamily="34" charset="0"/>
              </a:rPr>
              <a:t>D2)</a:t>
            </a:r>
            <a:endParaRPr lang="en-US" sz="1200" dirty="0"/>
          </a:p>
        </p:txBody>
      </p:sp>
      <p:sp>
        <p:nvSpPr>
          <p:cNvPr id="120" name="Rectangle 119"/>
          <p:cNvSpPr/>
          <p:nvPr/>
        </p:nvSpPr>
        <p:spPr>
          <a:xfrm>
            <a:off x="7421279" y="2659954"/>
            <a:ext cx="11705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Bahnschrift SemiBold Condensed" panose="020B0502040204020203" pitchFamily="34" charset="0"/>
              </a:rPr>
              <a:t>HVL1</a:t>
            </a:r>
            <a:r>
              <a:rPr lang="ru-RU" sz="1200" dirty="0" smtClean="0">
                <a:latin typeface="Bahnschrift SemiBold Condensed" panose="020B0502040204020203" pitchFamily="34" charset="0"/>
              </a:rPr>
              <a:t> (</a:t>
            </a:r>
            <a:r>
              <a:rPr lang="en-US" sz="1200" dirty="0" err="1" smtClean="0">
                <a:latin typeface="Bahnschrift SemiBold Condensed" panose="020B0502040204020203" pitchFamily="34" charset="0"/>
              </a:rPr>
              <a:t>Dn</a:t>
            </a:r>
            <a:r>
              <a:rPr lang="en-US" sz="1200" dirty="0" smtClean="0">
                <a:latin typeface="Bahnschrift SemiBold Condensed" panose="020B0502040204020203" pitchFamily="34" charset="0"/>
              </a:rPr>
              <a:t>); HVL2</a:t>
            </a:r>
            <a:r>
              <a:rPr lang="ru-RU" sz="1200" dirty="0" smtClean="0">
                <a:latin typeface="Bahnschrift SemiBold Condensed" panose="020B0502040204020203" pitchFamily="34" charset="0"/>
              </a:rPr>
              <a:t> (</a:t>
            </a:r>
            <a:r>
              <a:rPr lang="en-US" sz="1200" dirty="0" err="1" smtClean="0">
                <a:latin typeface="Bahnschrift SemiBold Condensed" panose="020B0502040204020203" pitchFamily="34" charset="0"/>
              </a:rPr>
              <a:t>Dn</a:t>
            </a:r>
            <a:r>
              <a:rPr lang="en-US" sz="1200" dirty="0" smtClean="0">
                <a:latin typeface="Bahnschrift SemiBold Condensed" panose="020B0502040204020203" pitchFamily="34" charset="0"/>
              </a:rPr>
              <a:t>)</a:t>
            </a:r>
            <a:endParaRPr lang="en-US" sz="1200" dirty="0"/>
          </a:p>
        </p:txBody>
      </p:sp>
      <p:sp>
        <p:nvSpPr>
          <p:cNvPr id="121" name="Rectangle 120"/>
          <p:cNvSpPr/>
          <p:nvPr/>
        </p:nvSpPr>
        <p:spPr>
          <a:xfrm>
            <a:off x="3684561" y="743100"/>
            <a:ext cx="131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Bahnschrift Condensed" panose="020B0502040204020203" pitchFamily="34" charset="0"/>
              </a:rPr>
              <a:t>Итерация </a:t>
            </a:r>
            <a:r>
              <a:rPr lang="en-US" dirty="0" smtClean="0">
                <a:latin typeface="Bahnschrift Condensed" panose="020B0502040204020203" pitchFamily="34" charset="0"/>
              </a:rPr>
              <a:t>2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6754321" y="704821"/>
            <a:ext cx="131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Bahnschrift Condensed" panose="020B0502040204020203" pitchFamily="34" charset="0"/>
              </a:rPr>
              <a:t>Итерация </a:t>
            </a:r>
            <a:r>
              <a:rPr lang="en-US" dirty="0" smtClean="0">
                <a:latin typeface="Bahnschrift Condensed" panose="020B0502040204020203" pitchFamily="34" charset="0"/>
              </a:rPr>
              <a:t>n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pic>
        <p:nvPicPr>
          <p:cNvPr id="123" name="Picture 1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024" y="3103646"/>
            <a:ext cx="7681065" cy="3637809"/>
          </a:xfrm>
          <a:prstGeom prst="rect">
            <a:avLst/>
          </a:prstGeom>
        </p:spPr>
      </p:pic>
      <p:sp>
        <p:nvSpPr>
          <p:cNvPr id="124" name="TextBox 123"/>
          <p:cNvSpPr txBox="1"/>
          <p:nvPr/>
        </p:nvSpPr>
        <p:spPr>
          <a:xfrm>
            <a:off x="9005125" y="735463"/>
            <a:ext cx="28011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Bahnschrift SemiBold Condensed" panose="020B0502040204020203" pitchFamily="34" charset="0"/>
              </a:rPr>
              <a:t>Результатом одной итерации является набор показания ИК для соответствующих толщин фильтров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.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Значения СПО1 и СПО2 для размера поля 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d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 определяются интерполяцией этих значений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.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Затем, выполняется итерация для следующего размера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поля</a:t>
            </a:r>
            <a:r>
              <a:rPr lang="en-US" sz="1600" dirty="0">
                <a:latin typeface="Bahnschrift SemiBold Condensed" panose="020B0502040204020203" pitchFamily="34" charset="0"/>
              </a:rPr>
              <a:t>.</a:t>
            </a:r>
            <a:endParaRPr lang="en-US" sz="1600" dirty="0">
              <a:latin typeface="Bahnschrift SemiBold Condensed" panose="020B050204020402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8019710" y="3392350"/>
            <a:ext cx="37986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Bahnschrift SemiBold Condensed" panose="020B0502040204020203" pitchFamily="34" charset="0"/>
              </a:rPr>
              <a:t>После выполнения заданного числа итераций, мы получим набор значений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СПО1</a:t>
            </a:r>
            <a:r>
              <a:rPr lang="en-US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(d)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и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СПО</a:t>
            </a:r>
            <a:r>
              <a:rPr lang="en-US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2(d)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.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Экстраполируя эти зависимости, мы можем найти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значения </a:t>
            </a:r>
            <a:r>
              <a:rPr lang="ru-RU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СПО</a:t>
            </a:r>
            <a:r>
              <a:rPr lang="en-US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1(0)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и </a:t>
            </a:r>
            <a:r>
              <a:rPr lang="ru-RU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СПО</a:t>
            </a:r>
            <a:r>
              <a:rPr lang="en-US" sz="1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2(0)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, которые соответствую «нулевому» размеру поля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. </a:t>
            </a:r>
            <a:r>
              <a:rPr lang="ru-RU" sz="1600" dirty="0" smtClean="0">
                <a:latin typeface="Bahnschrift SemiBold Condensed" panose="020B0502040204020203" pitchFamily="34" charset="0"/>
              </a:rPr>
              <a:t>Коэффициент коррекции может быть рассчитан по следующей формуле</a:t>
            </a:r>
            <a:r>
              <a:rPr lang="en-US" sz="1600" dirty="0" smtClean="0">
                <a:latin typeface="Bahnschrift SemiBold Condensed" panose="020B0502040204020203" pitchFamily="34" charset="0"/>
              </a:rPr>
              <a:t>:</a:t>
            </a:r>
            <a:endParaRPr lang="en-US" sz="1600" dirty="0">
              <a:latin typeface="Bahnschrift SemiBold Condensed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229031" y="5556796"/>
                <a:ext cx="1852265" cy="680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400" dirty="0" smtClean="0"/>
                  <a:t>α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СПО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(0)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СПО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031" y="5556796"/>
                <a:ext cx="1852265" cy="680699"/>
              </a:xfrm>
              <a:prstGeom prst="rect">
                <a:avLst/>
              </a:prstGeom>
              <a:blipFill rotWithShape="0">
                <a:blip r:embed="rId3"/>
                <a:stretch>
                  <a:fillRect l="-5263" b="-18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9063357" y="6250394"/>
            <a:ext cx="218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СПО</a:t>
            </a:r>
            <a:r>
              <a:rPr lang="ru-RU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ист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= </a:t>
            </a:r>
            <a:r>
              <a:rPr lang="el-GR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x </a:t>
            </a:r>
            <a:r>
              <a:rPr lang="ru-RU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СПО</a:t>
            </a:r>
            <a:r>
              <a:rPr lang="ru-RU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изм</a:t>
            </a:r>
            <a:endParaRPr lang="en-US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56356" y="4638687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ahnschrift SemiBold Condensed" panose="020B0502040204020203" pitchFamily="34" charset="0"/>
              </a:rPr>
              <a:t>HVL(d=10)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8684" y="1573668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Bahnschrift SemiBold Condensed" panose="020B0502040204020203" pitchFamily="34" charset="0"/>
              </a:rPr>
              <a:t>ИК</a:t>
            </a:r>
            <a:endParaRPr lang="en-US" sz="1400" dirty="0">
              <a:latin typeface="Bahnschrift SemiBold Condensed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43017" y="1573668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Bahnschrift SemiBold Condensed" panose="020B0502040204020203" pitchFamily="34" charset="0"/>
              </a:rPr>
              <a:t>ИК</a:t>
            </a:r>
            <a:endParaRPr lang="en-US" sz="1400" dirty="0">
              <a:latin typeface="Bahnschrift SemiBold Condensed" panose="020B0502040204020203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007631" y="1567239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Bahnschrift SemiBold Condensed" panose="020B0502040204020203" pitchFamily="34" charset="0"/>
              </a:rPr>
              <a:t>ИК</a:t>
            </a:r>
            <a:endParaRPr lang="en-US" sz="1400" dirty="0">
              <a:latin typeface="Bahnschrift SemiBold Condense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07" y="134989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ИИ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05120" y="14027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ИИ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06057" y="141020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ИИ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782" y="3113230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ahnschrift SemiBold Condensed" panose="020B0502040204020203" pitchFamily="34" charset="0"/>
              </a:rPr>
              <a:t>HVL = f(field size)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3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8148"/>
            <a:ext cx="10515600" cy="8567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Методы получения коэффициентов коррекции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88876"/>
            <a:ext cx="10515600" cy="489032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b="1" dirty="0" smtClean="0"/>
              <a:t>Метод прямых измерений </a:t>
            </a:r>
            <a:r>
              <a:rPr lang="ru-RU" sz="2000" dirty="0" smtClean="0"/>
              <a:t>с набором диафрагм и экстраполяцией полученных данных к бесконечно малому размеру поля. Значительно увеличивает количество измерений и трудоёмкость.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В </a:t>
            </a:r>
            <a:r>
              <a:rPr lang="ru-RU" sz="2000" dirty="0"/>
              <a:t>работе </a:t>
            </a:r>
            <a:r>
              <a:rPr lang="en-US" sz="2000" dirty="0">
                <a:hlinkClick r:id="rId2"/>
              </a:rPr>
              <a:t>V. </a:t>
            </a:r>
            <a:r>
              <a:rPr lang="en-US" sz="2000" dirty="0" err="1" smtClean="0">
                <a:hlinkClick r:id="rId2"/>
              </a:rPr>
              <a:t>Bandalo</a:t>
            </a:r>
            <a:r>
              <a:rPr lang="en-US" sz="2000" dirty="0" smtClean="0"/>
              <a:t>,</a:t>
            </a:r>
            <a:r>
              <a:rPr lang="en-US" sz="2000" dirty="0"/>
              <a:t> </a:t>
            </a:r>
            <a:r>
              <a:rPr lang="en-US" sz="2000" dirty="0" smtClean="0">
                <a:hlinkClick r:id="rId3"/>
              </a:rPr>
              <a:t>M.B</a:t>
            </a:r>
            <a:r>
              <a:rPr lang="en-US" sz="2000" dirty="0">
                <a:hlinkClick r:id="rId3"/>
              </a:rPr>
              <a:t>. </a:t>
            </a:r>
            <a:r>
              <a:rPr lang="en-US" sz="2000" dirty="0" err="1" smtClean="0">
                <a:hlinkClick r:id="rId3"/>
              </a:rPr>
              <a:t>Greiter</a:t>
            </a:r>
            <a:r>
              <a:rPr lang="en-US" sz="2000" dirty="0" smtClean="0"/>
              <a:t>,</a:t>
            </a:r>
            <a:r>
              <a:rPr lang="en-US" sz="2000" dirty="0"/>
              <a:t> </a:t>
            </a:r>
            <a:r>
              <a:rPr lang="en-US" sz="2000" dirty="0">
                <a:hlinkClick r:id="rId4"/>
              </a:rPr>
              <a:t>J. </a:t>
            </a:r>
            <a:r>
              <a:rPr lang="en-US" sz="2000" dirty="0" err="1" smtClean="0">
                <a:hlinkClick r:id="rId4"/>
              </a:rPr>
              <a:t>Brönner</a:t>
            </a:r>
            <a:r>
              <a:rPr lang="en-US" sz="2000" dirty="0" smtClean="0"/>
              <a:t>,</a:t>
            </a:r>
            <a:r>
              <a:rPr lang="en-US" sz="2000" dirty="0"/>
              <a:t> </a:t>
            </a:r>
            <a:r>
              <a:rPr lang="en-US" sz="2000" dirty="0">
                <a:hlinkClick r:id="rId5"/>
              </a:rPr>
              <a:t>H. </a:t>
            </a:r>
            <a:r>
              <a:rPr lang="en-US" sz="2000" dirty="0" err="1">
                <a:hlinkClick r:id="rId5"/>
              </a:rPr>
              <a:t>Hoedlmoser</a:t>
            </a:r>
            <a:r>
              <a:rPr lang="en-US" sz="2000" dirty="0"/>
              <a:t> </a:t>
            </a:r>
            <a:r>
              <a:rPr lang="en-US" sz="2000" dirty="0" smtClean="0">
                <a:solidFill>
                  <a:srgbClr val="C00000"/>
                </a:solidFill>
              </a:rPr>
              <a:t>“ISO </a:t>
            </a:r>
            <a:r>
              <a:rPr lang="en-US" sz="2000" dirty="0">
                <a:solidFill>
                  <a:srgbClr val="C00000"/>
                </a:solidFill>
              </a:rPr>
              <a:t>4037:2019 validation of radiation qualities by means of half-value layer and </a:t>
            </a:r>
            <a:r>
              <a:rPr lang="en-US" sz="2000" dirty="0" err="1">
                <a:solidFill>
                  <a:srgbClr val="C00000"/>
                </a:solidFill>
              </a:rPr>
              <a:t>hp</a:t>
            </a:r>
            <a:r>
              <a:rPr lang="en-US" sz="2000" dirty="0">
                <a:solidFill>
                  <a:srgbClr val="C00000"/>
                </a:solidFill>
              </a:rPr>
              <a:t>(10) dosimetry</a:t>
            </a:r>
            <a:r>
              <a:rPr lang="en-US" sz="2000" dirty="0" smtClean="0">
                <a:solidFill>
                  <a:srgbClr val="C00000"/>
                </a:solidFill>
              </a:rPr>
              <a:t>”</a:t>
            </a:r>
            <a:r>
              <a:rPr lang="ru-RU" sz="2000" dirty="0" smtClean="0"/>
              <a:t> предложен метод расчёта коэффициентов </a:t>
            </a:r>
            <a:r>
              <a:rPr lang="ru-RU" sz="2000" b="1" dirty="0" smtClean="0"/>
              <a:t>методом моделирования Монте-Карло</a:t>
            </a:r>
            <a:r>
              <a:rPr lang="ru-RU" sz="2000" dirty="0" smtClean="0"/>
              <a:t>. В качестве отклика ИК используется </a:t>
            </a:r>
            <a:r>
              <a:rPr lang="ru-RU" sz="2000" b="1" dirty="0" smtClean="0"/>
              <a:t>энергия, поглощённая в объёме воздуха ИК</a:t>
            </a:r>
            <a:r>
              <a:rPr lang="ru-RU" sz="2000" dirty="0" smtClean="0"/>
              <a:t>. Ввиду низкой плотности воздуха, для уменьшения погрешности результата, требуется проводить длительные расчёты.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b="1" dirty="0" smtClean="0"/>
              <a:t>Предлагаемый метод расчёта</a:t>
            </a:r>
            <a:r>
              <a:rPr lang="ru-RU" sz="2000" b="1" dirty="0"/>
              <a:t> </a:t>
            </a:r>
            <a:r>
              <a:rPr lang="ru-RU" sz="2000" dirty="0"/>
              <a:t>коэффициентов методом моделирования </a:t>
            </a:r>
            <a:r>
              <a:rPr lang="ru-RU" sz="2000" dirty="0" smtClean="0"/>
              <a:t>Монте-Карло. В качестве отклика ИК используется величина </a:t>
            </a:r>
            <a:r>
              <a:rPr lang="ru-RU" sz="2000" b="1" dirty="0" smtClean="0"/>
              <a:t>кермы в воздухе</a:t>
            </a:r>
            <a:r>
              <a:rPr lang="ru-RU" sz="2000" dirty="0" smtClean="0"/>
              <a:t>. Это позволило существенно сократить вычислительные затраты на получение коэффициентов с точностью менее 1%.</a:t>
            </a:r>
            <a:r>
              <a:rPr lang="en-US" sz="2000" dirty="0" smtClean="0"/>
              <a:t> </a:t>
            </a:r>
            <a:r>
              <a:rPr lang="ru-RU" sz="2000" dirty="0" smtClean="0"/>
              <a:t>Если расчёт коэффициента для качества Н150 по методу 2 занимал около недели (</a:t>
            </a:r>
            <a:r>
              <a:rPr lang="ru-RU" sz="2000" dirty="0" smtClean="0">
                <a:solidFill>
                  <a:srgbClr val="FF0000"/>
                </a:solidFill>
              </a:rPr>
              <a:t>*</a:t>
            </a:r>
            <a:r>
              <a:rPr lang="ru-RU" sz="2000" dirty="0" smtClean="0"/>
              <a:t>), то по предлагаемому методу менее, чем за неделю проводился расчёт для всей Н-серии качеств рентгеновского излучения. Время выполнения расчётов сократилось до 16 раз.</a:t>
            </a:r>
            <a:endParaRPr lang="en-US" sz="2000" dirty="0" smtClean="0"/>
          </a:p>
          <a:p>
            <a:pPr marL="0" indent="0" algn="r">
              <a:buNone/>
            </a:pPr>
            <a:r>
              <a:rPr lang="ru-RU" sz="1400" i="1" dirty="0" smtClean="0"/>
              <a:t>(</a:t>
            </a:r>
            <a:r>
              <a:rPr lang="ru-RU" sz="1400" i="1" dirty="0" smtClean="0">
                <a:solidFill>
                  <a:srgbClr val="FF0000"/>
                </a:solidFill>
              </a:rPr>
              <a:t>*</a:t>
            </a:r>
            <a:r>
              <a:rPr lang="ru-RU" sz="1400" i="1" dirty="0" smtClean="0"/>
              <a:t>) Для расчёта использовалось ПО </a:t>
            </a:r>
            <a:r>
              <a:rPr lang="en-US" sz="1400" i="1" dirty="0" err="1"/>
              <a:t>Fluka</a:t>
            </a:r>
            <a:r>
              <a:rPr lang="en-US" sz="1400" i="1" dirty="0"/>
              <a:t> </a:t>
            </a:r>
            <a:r>
              <a:rPr lang="en-US" sz="1400" i="1" dirty="0" smtClean="0"/>
              <a:t>4.0.1</a:t>
            </a:r>
            <a:r>
              <a:rPr lang="ru-RU" sz="1400" i="1" dirty="0" smtClean="0"/>
              <a:t>, работающее на </a:t>
            </a:r>
            <a:r>
              <a:rPr lang="en-US" sz="1400" i="1" dirty="0" smtClean="0"/>
              <a:t>PC:</a:t>
            </a:r>
            <a:r>
              <a:rPr lang="ru-RU" sz="1400" i="1" dirty="0" smtClean="0"/>
              <a:t> </a:t>
            </a:r>
            <a:r>
              <a:rPr lang="en-US" sz="1400" i="1" dirty="0" smtClean="0"/>
              <a:t>2 </a:t>
            </a:r>
            <a:r>
              <a:rPr lang="en-US" sz="1400" i="1" dirty="0"/>
              <a:t>CPU Intel Xeon E5-2698V4 (40 </a:t>
            </a:r>
            <a:r>
              <a:rPr lang="ru-RU" sz="1400" i="1" dirty="0" smtClean="0"/>
              <a:t>ядер</a:t>
            </a:r>
            <a:r>
              <a:rPr lang="en-US" sz="1400" i="1" dirty="0" smtClean="0"/>
              <a:t>), </a:t>
            </a:r>
            <a:r>
              <a:rPr lang="en-US" sz="1400" i="1" dirty="0"/>
              <a:t>88 Gb DDR4 RAM, 1 Tb </a:t>
            </a:r>
            <a:r>
              <a:rPr lang="en-US" sz="1400" i="1" dirty="0" smtClean="0"/>
              <a:t>SSD</a:t>
            </a:r>
            <a:r>
              <a:rPr lang="ru-RU" sz="1400" i="1" dirty="0" smtClean="0"/>
              <a:t>.</a:t>
            </a:r>
            <a:endParaRPr lang="en-US" sz="1400" i="1" dirty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72812"/>
            <a:ext cx="10515600" cy="830320"/>
          </a:xfrm>
        </p:spPr>
        <p:txBody>
          <a:bodyPr/>
          <a:lstStyle/>
          <a:p>
            <a:pPr algn="ctr"/>
            <a:r>
              <a:rPr lang="ru-RU" dirty="0" smtClean="0"/>
              <a:t>Расхождения значений СПО1 для </a:t>
            </a:r>
            <a:r>
              <a:rPr lang="en-US" dirty="0" smtClean="0"/>
              <a:t>N-</a:t>
            </a:r>
            <a:r>
              <a:rPr lang="ru-RU" dirty="0" smtClean="0"/>
              <a:t>серии</a:t>
            </a:r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853551"/>
              </p:ext>
            </p:extLst>
          </p:nvPr>
        </p:nvGraphicFramePr>
        <p:xfrm>
          <a:off x="6162043" y="2014917"/>
          <a:ext cx="5191758" cy="444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416106"/>
            <a:ext cx="10515600" cy="4760857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 smtClean="0"/>
              <a:t>       	До коррекции			    После коррекции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527392"/>
              </p:ext>
            </p:extLst>
          </p:nvPr>
        </p:nvGraphicFramePr>
        <p:xfrm>
          <a:off x="664264" y="1825625"/>
          <a:ext cx="5323842" cy="4701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146" y="244156"/>
            <a:ext cx="10515600" cy="5978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Полученные коэффициенты для </a:t>
            </a:r>
            <a:r>
              <a:rPr lang="en-US" dirty="0" smtClean="0"/>
              <a:t>d=10 </a:t>
            </a:r>
            <a:r>
              <a:rPr lang="ru-RU" dirty="0" smtClean="0"/>
              <a:t>см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006858"/>
              </p:ext>
            </p:extLst>
          </p:nvPr>
        </p:nvGraphicFramePr>
        <p:xfrm>
          <a:off x="438365" y="1250603"/>
          <a:ext cx="5606385" cy="1761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845"/>
                <a:gridCol w="706980"/>
                <a:gridCol w="800912"/>
                <a:gridCol w="800912"/>
                <a:gridCol w="800912"/>
                <a:gridCol w="800912"/>
                <a:gridCol w="80091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Качество излучения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ru-RU" sz="1200" dirty="0">
                          <a:effectLst/>
                        </a:rPr>
                        <a:t>метр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СПО</a:t>
                      </a:r>
                      <a:r>
                        <a:rPr lang="en-US" sz="1200" dirty="0">
                          <a:effectLst/>
                        </a:rPr>
                        <a:t>1(0), </a:t>
                      </a:r>
                      <a:r>
                        <a:rPr lang="ru-RU" sz="1200" dirty="0">
                          <a:effectLst/>
                        </a:rPr>
                        <a:t>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СПО1</a:t>
                      </a:r>
                      <a:r>
                        <a:rPr lang="en-US" sz="1200">
                          <a:effectLst/>
                        </a:rPr>
                        <a:t>(10),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Коэффи-циент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2(10),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Коэффи-циент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N100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112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137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978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172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203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974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N120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693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747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969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762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822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N150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359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444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965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472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567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937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096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027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185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N250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159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356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201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402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N300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076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273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969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091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en-US" sz="1200" dirty="0" smtClean="0">
                          <a:effectLst/>
                        </a:rPr>
                        <a:t>322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</a:rPr>
                        <a:t>0</a:t>
                      </a:r>
                      <a:r>
                        <a:rPr lang="ru-RU" sz="1200" b="0" dirty="0" smtClean="0">
                          <a:effectLst/>
                        </a:rPr>
                        <a:t>,</a:t>
                      </a:r>
                      <a:r>
                        <a:rPr lang="en-US" sz="1200" b="0" dirty="0" smtClean="0">
                          <a:effectLst/>
                        </a:rPr>
                        <a:t>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822017"/>
              </p:ext>
            </p:extLst>
          </p:nvPr>
        </p:nvGraphicFramePr>
        <p:xfrm>
          <a:off x="438365" y="3096335"/>
          <a:ext cx="5606384" cy="1761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361"/>
                <a:gridCol w="768743"/>
                <a:gridCol w="689507"/>
                <a:gridCol w="858646"/>
                <a:gridCol w="782353"/>
                <a:gridCol w="780869"/>
                <a:gridCol w="86990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Качество излучения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ru-RU" sz="1200" dirty="0">
                          <a:effectLst/>
                        </a:rPr>
                        <a:t>метр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1(0),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1 ISO,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</a:rPr>
                        <a:t>Отклоне-ние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СПО</a:t>
                      </a:r>
                      <a:r>
                        <a:rPr lang="en-US" sz="1200" dirty="0" smtClean="0">
                          <a:effectLst/>
                        </a:rPr>
                        <a:t>(0</a:t>
                      </a:r>
                      <a:r>
                        <a:rPr lang="en-US" sz="1200" dirty="0">
                          <a:effectLst/>
                        </a:rPr>
                        <a:t>), </a:t>
                      </a:r>
                      <a:r>
                        <a:rPr lang="ru-RU" sz="1200" dirty="0" smtClean="0">
                          <a:effectLst/>
                        </a:rPr>
                        <a:t>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СПО2</a:t>
                      </a:r>
                      <a:r>
                        <a:rPr lang="en-US" sz="1200" dirty="0" smtClean="0">
                          <a:effectLst/>
                        </a:rPr>
                        <a:t> ISO</a:t>
                      </a:r>
                      <a:r>
                        <a:rPr lang="ru-RU" sz="1200" dirty="0" smtClean="0">
                          <a:effectLst/>
                        </a:rPr>
                        <a:t>, 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effectLst/>
                        </a:rPr>
                        <a:t>Отклоне-ние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112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020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172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,</a:t>
                      </a:r>
                      <a:r>
                        <a:rPr lang="en-US" sz="12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N120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693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0,014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762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73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018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N150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2,359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0,026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472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,</a:t>
                      </a:r>
                      <a:r>
                        <a:rPr lang="en-US" sz="1200" dirty="0">
                          <a:effectLst/>
                        </a:rPr>
                        <a:t>41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026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3,937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027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99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009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N250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5,159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0,012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201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012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N300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6,076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5,96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r>
                        <a:rPr lang="ru-RU" sz="1200">
                          <a:effectLst/>
                        </a:rPr>
                        <a:t>,</a:t>
                      </a:r>
                      <a:r>
                        <a:rPr lang="en-US" sz="1200">
                          <a:effectLst/>
                        </a:rPr>
                        <a:t>091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</a:t>
                      </a:r>
                      <a:r>
                        <a:rPr lang="ru-RU" sz="1200" b="1" dirty="0">
                          <a:effectLst/>
                        </a:rPr>
                        <a:t>,</a:t>
                      </a:r>
                      <a:r>
                        <a:rPr lang="en-US" sz="1200" b="1" dirty="0">
                          <a:effectLst/>
                        </a:rPr>
                        <a:t>015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916905"/>
              </p:ext>
            </p:extLst>
          </p:nvPr>
        </p:nvGraphicFramePr>
        <p:xfrm>
          <a:off x="6255144" y="1250603"/>
          <a:ext cx="5632057" cy="1761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2215"/>
                <a:gridCol w="799100"/>
                <a:gridCol w="799101"/>
                <a:gridCol w="746009"/>
                <a:gridCol w="803409"/>
                <a:gridCol w="877191"/>
                <a:gridCol w="7050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Качество излучения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</a:t>
                      </a:r>
                      <a:r>
                        <a:rPr lang="ru-RU" sz="1200">
                          <a:effectLst/>
                        </a:rPr>
                        <a:t>метр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1(0),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СПО1</a:t>
                      </a:r>
                      <a:r>
                        <a:rPr lang="en-US" sz="1200">
                          <a:effectLst/>
                        </a:rPr>
                        <a:t>(10),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Коэффи-циент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2(10),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Коэффи-циент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0,492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0,498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0,987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0,516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0,523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0,986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1,206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0,977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0,971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L125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1,963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2,025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2,097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0,966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L170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3,437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3,576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3,476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3,621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</a:t>
                      </a:r>
                      <a:r>
                        <a:rPr lang="ru-RU" sz="1200" b="0" dirty="0">
                          <a:effectLst/>
                        </a:rPr>
                        <a:t>0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L210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4,726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4,761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L240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5,231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5,433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5,253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5,455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0,963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18940"/>
              </p:ext>
            </p:extLst>
          </p:nvPr>
        </p:nvGraphicFramePr>
        <p:xfrm>
          <a:off x="6255144" y="3096335"/>
          <a:ext cx="5632056" cy="1761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7190"/>
                <a:gridCol w="811607"/>
                <a:gridCol w="664042"/>
                <a:gridCol w="819804"/>
                <a:gridCol w="868993"/>
                <a:gridCol w="754220"/>
                <a:gridCol w="8362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Качество излучения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ru-RU" sz="1200" dirty="0">
                          <a:effectLst/>
                        </a:rPr>
                        <a:t>метр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1(0),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СПО</a:t>
                      </a:r>
                      <a:r>
                        <a:rPr lang="en-US" sz="1200" dirty="0">
                          <a:effectLst/>
                        </a:rPr>
                        <a:t>1 ISO, </a:t>
                      </a:r>
                      <a:r>
                        <a:rPr lang="ru-RU" sz="1200" dirty="0">
                          <a:effectLst/>
                        </a:rPr>
                        <a:t>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</a:rPr>
                        <a:t>Отклоне-ние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 ISO,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</a:rPr>
                        <a:t>Отклоне-ние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L70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0,492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0,483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0,516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0,505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0,022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1,206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0,011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L125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1,963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1,98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2,025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2,02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L170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3,437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0,011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3,476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L210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L240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5,231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5,253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5,22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0,006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89029"/>
              </p:ext>
            </p:extLst>
          </p:nvPr>
        </p:nvGraphicFramePr>
        <p:xfrm>
          <a:off x="435159" y="5168647"/>
          <a:ext cx="5609590" cy="1565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211"/>
                <a:gridCol w="720184"/>
                <a:gridCol w="827405"/>
                <a:gridCol w="751205"/>
                <a:gridCol w="827405"/>
                <a:gridCol w="827405"/>
                <a:gridCol w="73977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Качество излучения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</a:t>
                      </a:r>
                      <a:r>
                        <a:rPr lang="ru-RU" sz="1200">
                          <a:effectLst/>
                        </a:rPr>
                        <a:t>метр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1(0),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СПО1</a:t>
                      </a:r>
                      <a:r>
                        <a:rPr lang="en-US" sz="1200">
                          <a:effectLst/>
                        </a:rPr>
                        <a:t>(10),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Коэффи-циент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2(10),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</a:rPr>
                        <a:t>Коэффи-циент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0,301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0,305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0,987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0,478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0,983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H150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0,978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1,167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1,203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0,970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1,556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1,602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0,971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2,348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2,441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0,962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H250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2,466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2,553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0,966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3,303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3,430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0,963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H300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3,119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3,235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0,964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4,007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0,964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341840"/>
              </p:ext>
            </p:extLst>
          </p:nvPr>
        </p:nvGraphicFramePr>
        <p:xfrm>
          <a:off x="6233160" y="5168647"/>
          <a:ext cx="5654040" cy="1565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015"/>
                <a:gridCol w="825388"/>
                <a:gridCol w="666452"/>
                <a:gridCol w="835660"/>
                <a:gridCol w="885038"/>
                <a:gridCol w="701827"/>
                <a:gridCol w="835660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Качество излучения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</a:t>
                      </a:r>
                      <a:r>
                        <a:rPr lang="ru-RU" sz="1200">
                          <a:effectLst/>
                        </a:rPr>
                        <a:t>метр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1(0),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СПО</a:t>
                      </a:r>
                      <a:r>
                        <a:rPr lang="en-US" sz="1200" dirty="0">
                          <a:effectLst/>
                        </a:rPr>
                        <a:t>1 ISO, </a:t>
                      </a:r>
                      <a:r>
                        <a:rPr lang="ru-RU" sz="1200" dirty="0">
                          <a:effectLst/>
                        </a:rPr>
                        <a:t>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</a:rPr>
                        <a:t>Отклоне-ние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</a:t>
                      </a:r>
                      <a:r>
                        <a:rPr lang="en-US" sz="1200">
                          <a:effectLst/>
                        </a:rPr>
                        <a:t>2(0), </a:t>
                      </a:r>
                      <a:r>
                        <a:rPr lang="ru-RU" sz="1200">
                          <a:effectLst/>
                        </a:rPr>
                        <a:t>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СПО</a:t>
                      </a:r>
                      <a:r>
                        <a:rPr lang="en-US" sz="1200" dirty="0">
                          <a:effectLst/>
                        </a:rPr>
                        <a:t>2 ISO, </a:t>
                      </a:r>
                      <a:r>
                        <a:rPr lang="ru-RU" sz="1200" dirty="0">
                          <a:effectLst/>
                        </a:rPr>
                        <a:t>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</a:rPr>
                        <a:t>Отклоне-ние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0,301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0,294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0,024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0,</a:t>
                      </a:r>
                      <a:r>
                        <a:rPr lang="ru-RU" sz="1200">
                          <a:effectLst/>
                        </a:rPr>
                        <a:t>470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0,462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0,017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H150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0,037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</a:t>
                      </a:r>
                      <a:r>
                        <a:rPr lang="ru-RU" sz="1200">
                          <a:effectLst/>
                        </a:rPr>
                        <a:t>167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1,210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0,036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1,556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1,540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0,010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</a:t>
                      </a:r>
                      <a:r>
                        <a:rPr lang="ru-RU" sz="1200">
                          <a:effectLst/>
                        </a:rPr>
                        <a:t>348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2,280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0,030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H250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2,466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2,420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</a:t>
                      </a:r>
                      <a:r>
                        <a:rPr lang="ru-RU" sz="1200">
                          <a:effectLst/>
                        </a:rPr>
                        <a:t>303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3,240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H300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3,119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3,220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0,031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</a:t>
                      </a:r>
                      <a:r>
                        <a:rPr lang="ru-RU" sz="1200">
                          <a:effectLst/>
                        </a:rPr>
                        <a:t>007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4,000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0,002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12021" y="881271"/>
            <a:ext cx="176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N-</a:t>
            </a:r>
            <a:r>
              <a:rPr lang="ru-RU" dirty="0" smtClean="0"/>
              <a:t>серия качеств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189456" y="862655"/>
            <a:ext cx="176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L-</a:t>
            </a:r>
            <a:r>
              <a:rPr lang="ru-RU" dirty="0" smtClean="0"/>
              <a:t>серия качеств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268231" y="4824189"/>
            <a:ext cx="176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H-</a:t>
            </a:r>
            <a:r>
              <a:rPr lang="ru-RU" dirty="0" smtClean="0"/>
              <a:t>серия качеств</a:t>
            </a:r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3210"/>
            <a:ext cx="10515600" cy="47985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При установлении качеств рентгеновского излучения в калибровочных лабораториях, важно определить доступный метод валидации жёстким требованиям стандарта.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Наиболее доступным методом является валидация путём измерения слоёв половинного ослабления.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При измерении СПО с помощью ионизационных камер, кроме применения «классических» поправок, требуется компенсировать вклад рассеянного излучения от материалов ослабляющих фильтров.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Наименее </a:t>
            </a:r>
            <a:r>
              <a:rPr lang="ru-RU" sz="2000" dirty="0" err="1" smtClean="0"/>
              <a:t>трудозатратным</a:t>
            </a:r>
            <a:r>
              <a:rPr lang="ru-RU" sz="2000" dirty="0" smtClean="0"/>
              <a:t> методом определения коэффициентов коррекции является расчётный метод Монте-Карло моделирования.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Предложенный в работе метод с использованием Кермы в воздухе вместо поглощённой энергии в качестве единицы отклика ИК позволяет существенно сократить ресурсные и временные затраты на расчёт коэффициентов коррекции с достаточной точностью.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Скорректированные значения СПО, полученные дозиметрическим способом, имеют хорошую сходимость со значениями, рассчитанными по снятым спектрам, и с номинальными значениями из </a:t>
            </a:r>
            <a:r>
              <a:rPr lang="en-US" sz="2000" dirty="0" smtClean="0"/>
              <a:t>ISO</a:t>
            </a:r>
            <a:r>
              <a:rPr lang="ru-RU" sz="2000" dirty="0" smtClean="0"/>
              <a:t> </a:t>
            </a:r>
            <a:r>
              <a:rPr lang="en-US" sz="2000" dirty="0" smtClean="0"/>
              <a:t>4037-1:2019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недостатки метода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000" dirty="0"/>
              <a:t>Для использования к</a:t>
            </a:r>
            <a:r>
              <a:rPr lang="ru-RU" sz="2000" dirty="0" smtClean="0"/>
              <a:t>ермы в воздухе </a:t>
            </a:r>
            <a:r>
              <a:rPr lang="ru-RU" sz="2000" dirty="0"/>
              <a:t>в качестве показаний </a:t>
            </a:r>
            <a:r>
              <a:rPr lang="ru-RU" sz="2000" dirty="0" smtClean="0"/>
              <a:t>ИК, </a:t>
            </a:r>
            <a:r>
              <a:rPr lang="ru-RU" sz="2000" dirty="0"/>
              <a:t>необходимо получить </a:t>
            </a:r>
            <a:r>
              <a:rPr lang="ru-RU" sz="2000" dirty="0" smtClean="0"/>
              <a:t>массовые </a:t>
            </a:r>
            <a:r>
              <a:rPr lang="ru-RU" sz="2000" dirty="0"/>
              <a:t>коэффициенты поглощения для каждой энергии в рентгеновском спектре.  </a:t>
            </a:r>
            <a:r>
              <a:rPr lang="ru-RU" sz="2000" dirty="0" smtClean="0"/>
              <a:t>Значения этих коэффициентов приведены (например в </a:t>
            </a:r>
            <a:r>
              <a:rPr lang="en-US" sz="2000" dirty="0" smtClean="0"/>
              <a:t>NIST Database 126</a:t>
            </a:r>
            <a:r>
              <a:rPr lang="ru-RU" sz="2000" dirty="0" smtClean="0"/>
              <a:t>) в табличном виде для дискретного ряда энергий. Для получения промежуточных значений необходимо </a:t>
            </a:r>
            <a:r>
              <a:rPr lang="ru-RU" sz="2000" dirty="0"/>
              <a:t>использовать интерполяцию</a:t>
            </a:r>
            <a:r>
              <a:rPr lang="ru-RU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/>
              <a:t>Результат расчета зависит от метода </a:t>
            </a:r>
            <a:r>
              <a:rPr lang="ru-RU" sz="2000" dirty="0" smtClean="0"/>
              <a:t>разбиения </a:t>
            </a:r>
            <a:r>
              <a:rPr lang="ru-RU" sz="2000" dirty="0"/>
              <a:t>фильтров. Изменяя максимальную толщину фильтра и число шагов, можно получить различные результаты расчета для HVL и поправочных коэффициентов</a:t>
            </a:r>
            <a:r>
              <a:rPr lang="ru-RU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/>
              <a:t>Результат расчета зависит от выбора интерполяционной функции I = f(h), где I - отклик </a:t>
            </a:r>
            <a:r>
              <a:rPr lang="ru-RU" sz="2000" dirty="0" smtClean="0"/>
              <a:t>ИК, </a:t>
            </a:r>
            <a:r>
              <a:rPr lang="ru-RU" sz="2000" dirty="0"/>
              <a:t>h - толщина фильтра</a:t>
            </a:r>
            <a:r>
              <a:rPr lang="ru-RU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/>
              <a:t>Существует ограничение на размер поля d, </a:t>
            </a:r>
            <a:r>
              <a:rPr lang="ru-RU" sz="2000" dirty="0" smtClean="0"/>
              <a:t>связанное с размером ИК, которое ограничивает </a:t>
            </a:r>
            <a:r>
              <a:rPr lang="ru-RU" sz="2000" dirty="0"/>
              <a:t>количество точек в </a:t>
            </a:r>
            <a:r>
              <a:rPr lang="ru-RU" sz="2000" dirty="0" smtClean="0"/>
              <a:t>зависимости СПО </a:t>
            </a:r>
            <a:r>
              <a:rPr lang="ru-RU" sz="2000" dirty="0"/>
              <a:t>= f(d), где </a:t>
            </a:r>
            <a:r>
              <a:rPr lang="ru-RU" sz="2000" dirty="0" smtClean="0"/>
              <a:t>СПО </a:t>
            </a:r>
            <a:r>
              <a:rPr lang="ru-RU" sz="2000" dirty="0"/>
              <a:t>- слой половинного значения, d - размер </a:t>
            </a:r>
            <a:r>
              <a:rPr lang="ru-RU" sz="2000" dirty="0" smtClean="0"/>
              <a:t>поля.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6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845" y="17731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СПАСИБО ЗА ВНИМАНИЕ!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00361"/>
            <a:ext cx="10515600" cy="2276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Вопросы?</a:t>
            </a:r>
            <a:endParaRPr lang="ru-RU" sz="5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3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5221"/>
            <a:ext cx="10515600" cy="2322414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ahnschrift Condensed"/>
              </a:rPr>
              <a:t>ISO </a:t>
            </a:r>
            <a:r>
              <a:rPr lang="en-US" sz="2800" b="1" dirty="0" smtClean="0">
                <a:latin typeface="Bahnschrift Condensed"/>
              </a:rPr>
              <a:t>4037</a:t>
            </a:r>
            <a:r>
              <a:rPr lang="ru-RU" sz="2800" b="1" dirty="0" smtClean="0">
                <a:latin typeface="Bahnschrift Condensed"/>
              </a:rPr>
              <a:t>:</a:t>
            </a:r>
            <a:r>
              <a:rPr lang="en-US" sz="2800" b="1" dirty="0" smtClean="0">
                <a:latin typeface="Bahnschrift Condensed"/>
              </a:rPr>
              <a:t>2019</a:t>
            </a:r>
            <a:r>
              <a:rPr lang="en-US" sz="1600" dirty="0">
                <a:latin typeface="Bahnschrift Condensed"/>
              </a:rPr>
              <a:t/>
            </a:r>
            <a:br>
              <a:rPr lang="en-US" sz="1600" dirty="0">
                <a:latin typeface="Bahnschrift Condensed"/>
              </a:rPr>
            </a:br>
            <a:r>
              <a:rPr lang="en-US" sz="1800" dirty="0">
                <a:latin typeface="Bahnschrift Condensed"/>
              </a:rPr>
              <a:t>Radiological protection. Reference X-rays and gamma radiation for calibrating dosimeters and dose rate meters and determining their response as a function of photon energy. </a:t>
            </a:r>
            <a:r>
              <a:rPr lang="ru-RU" sz="1800" dirty="0" smtClean="0">
                <a:latin typeface="Bahnschrift Condensed"/>
              </a:rPr>
              <a:t/>
            </a:r>
            <a:br>
              <a:rPr lang="ru-RU" sz="1800" dirty="0" smtClean="0">
                <a:latin typeface="Bahnschrift Condensed"/>
              </a:rPr>
            </a:br>
            <a:r>
              <a:rPr lang="en-US" sz="1800" dirty="0">
                <a:latin typeface="Bahnschrift Condensed"/>
              </a:rPr>
              <a:t/>
            </a:r>
            <a:br>
              <a:rPr lang="en-US" sz="1800" dirty="0">
                <a:latin typeface="Bahnschrift Condensed"/>
              </a:rPr>
            </a:br>
            <a:r>
              <a:rPr lang="ru-RU" sz="2800" b="1" dirty="0">
                <a:latin typeface="Bahnschrift Condensed"/>
              </a:rPr>
              <a:t>СТБ </a:t>
            </a:r>
            <a:r>
              <a:rPr lang="en-US" sz="2800" b="1" dirty="0">
                <a:latin typeface="Bahnschrift Condensed"/>
              </a:rPr>
              <a:t>ISO </a:t>
            </a:r>
            <a:r>
              <a:rPr lang="en-US" sz="2800" b="1" dirty="0" smtClean="0">
                <a:latin typeface="Bahnschrift Condensed"/>
              </a:rPr>
              <a:t>4037</a:t>
            </a:r>
            <a:r>
              <a:rPr lang="ru-RU" sz="2800" b="1" dirty="0" smtClean="0">
                <a:latin typeface="Bahnschrift Condensed"/>
              </a:rPr>
              <a:t>:</a:t>
            </a:r>
            <a:r>
              <a:rPr lang="en-US" sz="2800" b="1" dirty="0" smtClean="0">
                <a:latin typeface="Bahnschrift Condensed"/>
              </a:rPr>
              <a:t>2021</a:t>
            </a:r>
            <a:r>
              <a:rPr lang="en-US" sz="1600" dirty="0">
                <a:latin typeface="Bahnschrift Condensed"/>
              </a:rPr>
              <a:t/>
            </a:r>
            <a:br>
              <a:rPr lang="en-US" sz="1600" dirty="0">
                <a:latin typeface="Bahnschrift Condensed"/>
              </a:rPr>
            </a:br>
            <a:r>
              <a:rPr lang="ru-RU" sz="1800" dirty="0">
                <a:latin typeface="Bahnschrift Condensed"/>
              </a:rPr>
              <a:t>Защита радиологическая. Эталонные рентгеновские и гамма-излучения для калибровки дозиметров и измерителей мощности дозы и определения их отклика как функции энергии фотона.</a:t>
            </a:r>
            <a:br>
              <a:rPr lang="ru-RU" sz="1800" dirty="0">
                <a:latin typeface="Bahnschrift Condensed"/>
              </a:rPr>
            </a:br>
            <a:endParaRPr lang="ru-RU" sz="1800" dirty="0">
              <a:latin typeface="Bahnschrift Condensed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55299"/>
            <a:ext cx="10515600" cy="2940149"/>
          </a:xfrm>
        </p:spPr>
        <p:txBody>
          <a:bodyPr/>
          <a:lstStyle/>
          <a:p>
            <a:r>
              <a:rPr lang="en-US" b="1" dirty="0">
                <a:latin typeface="Bahnschrift Condensed"/>
              </a:rPr>
              <a:t>ISO </a:t>
            </a:r>
            <a:r>
              <a:rPr lang="en-US" b="1" dirty="0" smtClean="0">
                <a:latin typeface="Bahnschrift Condensed"/>
              </a:rPr>
              <a:t>4037</a:t>
            </a:r>
            <a:r>
              <a:rPr lang="ru-RU" b="1" dirty="0" smtClean="0">
                <a:latin typeface="Bahnschrift Condensed"/>
              </a:rPr>
              <a:t>-1:</a:t>
            </a:r>
            <a:r>
              <a:rPr lang="en-US" b="1" dirty="0">
                <a:latin typeface="Bahnschrift Condensed"/>
              </a:rPr>
              <a:t>2019 </a:t>
            </a:r>
            <a:r>
              <a:rPr lang="ru-RU" dirty="0" smtClean="0"/>
              <a:t>определяет </a:t>
            </a:r>
            <a:r>
              <a:rPr lang="ru-RU" dirty="0"/>
              <a:t>характеристики и методы получения эталонного рентгеновского и гамма-излучения для калибровки дозиметров и измерителей мощности дозы, предназначенных для целей радиационной защиты, с учетом измеряемых на фантоме операционных величин, предусмотренных рекомендациями Международной комиссии по радиационным единицам и измерениям (МКРЕ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83131"/>
            <a:ext cx="2767355" cy="7009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03481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3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21443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Два способа установления эталонных полей: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3122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u="sng" dirty="0" smtClean="0"/>
              <a:t>Первый способ </a:t>
            </a:r>
            <a:r>
              <a:rPr lang="ru-RU" sz="2400" dirty="0" smtClean="0"/>
              <a:t>предусматривает воспроизведение </a:t>
            </a:r>
            <a:r>
              <a:rPr lang="ru-RU" sz="2400" dirty="0"/>
              <a:t>«</a:t>
            </a:r>
            <a:r>
              <a:rPr lang="ru-RU" sz="2400" b="1" dirty="0"/>
              <a:t>согласованных эталонных полей</a:t>
            </a:r>
            <a:r>
              <a:rPr lang="ru-RU" sz="2400" dirty="0"/>
              <a:t>», свойства </a:t>
            </a:r>
            <a:r>
              <a:rPr lang="ru-RU" sz="2400" dirty="0" smtClean="0"/>
              <a:t>которых </a:t>
            </a:r>
            <a:r>
              <a:rPr lang="ru-RU" sz="2400" dirty="0"/>
              <a:t>изучены достаточно хорошо, для того чтобы использовать с ними значения коэффициентов </a:t>
            </a:r>
            <a:r>
              <a:rPr lang="ru-RU" sz="2400" dirty="0" smtClean="0"/>
              <a:t>преобразования</a:t>
            </a:r>
            <a:r>
              <a:rPr lang="ru-RU" sz="2400" dirty="0"/>
              <a:t>, рекомендованные в ISO 4037-3. Наличие лишь несущественных расхождений в спектральном </a:t>
            </a:r>
            <a:r>
              <a:rPr lang="ru-RU" sz="2400" dirty="0" smtClean="0"/>
              <a:t>распределении </a:t>
            </a:r>
            <a:r>
              <a:rPr lang="ru-RU" sz="2400" dirty="0"/>
              <a:t>при сравнении такого «согласованного эталонного поля» и номинального эталонного поля </a:t>
            </a:r>
            <a:r>
              <a:rPr lang="ru-RU" sz="2400" dirty="0" smtClean="0"/>
              <a:t>подтверждается </a:t>
            </a:r>
            <a:r>
              <a:rPr lang="ru-RU" sz="2400" dirty="0"/>
              <a:t>процедурами </a:t>
            </a:r>
            <a:r>
              <a:rPr lang="ru-RU" sz="2400" dirty="0" smtClean="0"/>
              <a:t>валидации.</a:t>
            </a:r>
          </a:p>
          <a:p>
            <a:r>
              <a:rPr lang="ru-RU" sz="2400" u="sng" dirty="0"/>
              <a:t>Второй способ </a:t>
            </a:r>
            <a:r>
              <a:rPr lang="ru-RU" sz="2400" dirty="0"/>
              <a:t>заключается в получении «</a:t>
            </a:r>
            <a:r>
              <a:rPr lang="ru-RU" sz="2400" b="1" dirty="0"/>
              <a:t>нормированных эталонных полей</a:t>
            </a:r>
            <a:r>
              <a:rPr lang="ru-RU" sz="2400" dirty="0"/>
              <a:t>». С этой целью средствами спектрометрии определяются соответствующие коэффициенты преобразования либо требуемое значение измеряется непосредственно при помощи вторичных эталонных дозиметров.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5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63303"/>
            <a:ext cx="10515600" cy="1957289"/>
          </a:xfrm>
        </p:spPr>
        <p:txBody>
          <a:bodyPr>
            <a:normAutofit/>
          </a:bodyPr>
          <a:lstStyle/>
          <a:p>
            <a:r>
              <a:rPr lang="ru-RU" sz="3600" b="1" dirty="0"/>
              <a:t>В случае с </a:t>
            </a:r>
            <a:r>
              <a:rPr lang="ru-RU" sz="3600" b="1" u="sng" dirty="0"/>
              <a:t>согласованными</a:t>
            </a:r>
            <a:r>
              <a:rPr lang="ru-RU" sz="3600" b="1" dirty="0"/>
              <a:t> полями эталонного </a:t>
            </a:r>
            <a:r>
              <a:rPr lang="ru-RU" sz="3600" b="1" dirty="0" smtClean="0"/>
              <a:t>излучения, валидация может проводиться </a:t>
            </a:r>
            <a:r>
              <a:rPr lang="ru-RU" sz="3600" b="1" dirty="0"/>
              <a:t>одним из следующих </a:t>
            </a:r>
            <a:r>
              <a:rPr lang="ru-RU" sz="3600" b="1" dirty="0" smtClean="0"/>
              <a:t>способов: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20592"/>
            <a:ext cx="10515600" cy="378981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средствами </a:t>
            </a:r>
            <a:r>
              <a:rPr lang="ru-RU" b="1" dirty="0"/>
              <a:t>дозиметрии</a:t>
            </a:r>
            <a:r>
              <a:rPr lang="ru-RU" dirty="0"/>
              <a:t>, см. ISO 4037-2:2019, 5.3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путем </a:t>
            </a:r>
            <a:r>
              <a:rPr lang="ru-RU" dirty="0"/>
              <a:t>выполнения </a:t>
            </a:r>
            <a:r>
              <a:rPr lang="ru-RU" b="1" dirty="0"/>
              <a:t>измерений слоя половинного ослабления </a:t>
            </a:r>
            <a:r>
              <a:rPr lang="ru-RU" dirty="0"/>
              <a:t>(далее – СПО) для соответствующих эталонных полей, см. 4.5.2 ‒ 4.5.4 ISO 4037-1:2019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средствами </a:t>
            </a:r>
            <a:r>
              <a:rPr lang="ru-RU" b="1" dirty="0"/>
              <a:t>спектрометрии</a:t>
            </a:r>
            <a:r>
              <a:rPr lang="ru-RU" dirty="0"/>
              <a:t>, см. ISO 4037-2:2019, 5.3 и приложение B.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66947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87297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8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74835"/>
            <a:ext cx="10515600" cy="921509"/>
          </a:xfrm>
        </p:spPr>
        <p:txBody>
          <a:bodyPr/>
          <a:lstStyle/>
          <a:p>
            <a:r>
              <a:rPr lang="ru-RU" dirty="0" smtClean="0"/>
              <a:t>Валидация </a:t>
            </a:r>
            <a:r>
              <a:rPr lang="ru-RU" dirty="0"/>
              <a:t>средствами </a:t>
            </a:r>
            <a:r>
              <a:rPr lang="ru-RU" b="1" dirty="0"/>
              <a:t>дозиметрии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6344"/>
            <a:ext cx="10515600" cy="512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/>
              <a:t>Процедура выполнения валидации коэффициентов преобразования с помощью дозиметрии </a:t>
            </a:r>
            <a:r>
              <a:rPr lang="ru-RU" sz="1400" dirty="0" smtClean="0"/>
              <a:t>заключается </a:t>
            </a:r>
            <a:r>
              <a:rPr lang="ru-RU" sz="1400" dirty="0"/>
              <a:t>в </a:t>
            </a:r>
            <a:r>
              <a:rPr lang="ru-RU" sz="1400" dirty="0" smtClean="0"/>
              <a:t>следующем (должны </a:t>
            </a:r>
            <a:r>
              <a:rPr lang="ru-RU" sz="1400" dirty="0"/>
              <a:t>выполняться требования, установленные в приложении </a:t>
            </a:r>
            <a:r>
              <a:rPr lang="ru-RU" sz="1400" dirty="0" smtClean="0"/>
              <a:t>А </a:t>
            </a:r>
            <a:r>
              <a:rPr lang="en-US" sz="1400" dirty="0" smtClean="0"/>
              <a:t>ISO 4037-2</a:t>
            </a:r>
            <a:r>
              <a:rPr lang="ru-RU" sz="1400" dirty="0" smtClean="0"/>
              <a:t>): 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 smtClean="0"/>
              <a:t>проводят </a:t>
            </a:r>
            <a:r>
              <a:rPr lang="ru-RU" sz="1400" b="1" dirty="0"/>
              <a:t>измерения </a:t>
            </a:r>
            <a:r>
              <a:rPr lang="ru-RU" sz="1400" b="1" dirty="0" smtClean="0"/>
              <a:t>кермы </a:t>
            </a:r>
            <a:r>
              <a:rPr lang="ru-RU" sz="1400" b="1" dirty="0"/>
              <a:t>в </a:t>
            </a:r>
            <a:r>
              <a:rPr lang="ru-RU" sz="1400" b="1" dirty="0" smtClean="0"/>
              <a:t>воздухе </a:t>
            </a:r>
            <a:r>
              <a:rPr lang="ru-RU" sz="1400" i="1" dirty="0"/>
              <a:t>К</a:t>
            </a:r>
            <a:r>
              <a:rPr lang="ru-RU" sz="1400" dirty="0"/>
              <a:t>а, используя эталонный </a:t>
            </a:r>
            <a:r>
              <a:rPr lang="ru-RU" sz="1400" dirty="0" smtClean="0"/>
              <a:t>прибор; </a:t>
            </a:r>
            <a:endParaRPr lang="ru-RU" sz="1400" dirty="0"/>
          </a:p>
          <a:p>
            <a:pPr>
              <a:buFont typeface="+mj-lt"/>
              <a:buAutoNum type="arabicPeriod"/>
            </a:pPr>
            <a:r>
              <a:rPr lang="ru-RU" sz="1400" dirty="0" smtClean="0"/>
              <a:t>проводят </a:t>
            </a:r>
            <a:r>
              <a:rPr lang="ru-RU" sz="1400" b="1" dirty="0"/>
              <a:t>измерения эквивалента дозы </a:t>
            </a:r>
            <a:r>
              <a:rPr lang="ru-RU" sz="1400" dirty="0"/>
              <a:t>в фантоме на глубине </a:t>
            </a:r>
            <a:r>
              <a:rPr lang="ru-RU" sz="1400" i="1" dirty="0"/>
              <a:t>d </a:t>
            </a:r>
            <a:r>
              <a:rPr lang="ru-RU" sz="1400" dirty="0"/>
              <a:t>= 10 мм, </a:t>
            </a:r>
            <a:r>
              <a:rPr lang="ru-RU" sz="1400" i="1" dirty="0"/>
              <a:t>d </a:t>
            </a:r>
            <a:r>
              <a:rPr lang="ru-RU" sz="1400" dirty="0"/>
              <a:t>= 3 мм или </a:t>
            </a:r>
            <a:r>
              <a:rPr lang="ru-RU" sz="1400" i="1" dirty="0"/>
              <a:t>d </a:t>
            </a:r>
            <a:r>
              <a:rPr lang="ru-RU" sz="1400" dirty="0"/>
              <a:t>= 0,07, </a:t>
            </a:r>
            <a:r>
              <a:rPr lang="ru-RU" sz="1400" dirty="0" smtClean="0"/>
              <a:t>используя </a:t>
            </a:r>
            <a:r>
              <a:rPr lang="ru-RU" sz="1400" dirty="0"/>
              <a:t>эталонный </a:t>
            </a:r>
            <a:r>
              <a:rPr lang="ru-RU" sz="1400" dirty="0" smtClean="0"/>
              <a:t>прибор;</a:t>
            </a:r>
          </a:p>
          <a:p>
            <a:pPr>
              <a:buFont typeface="+mj-lt"/>
              <a:buAutoNum type="arabicPeriod"/>
            </a:pPr>
            <a:r>
              <a:rPr lang="ru-RU" sz="1400" dirty="0" smtClean="0"/>
              <a:t>определяют </a:t>
            </a:r>
            <a:r>
              <a:rPr lang="ru-RU" sz="1400" b="1" dirty="0"/>
              <a:t>коэффициенты преобразования </a:t>
            </a:r>
            <a:r>
              <a:rPr lang="ru-RU" sz="1400" i="1" dirty="0"/>
              <a:t>h </a:t>
            </a:r>
            <a:r>
              <a:rPr lang="ru-RU" sz="1400" dirty="0" smtClean="0"/>
              <a:t>кермы в воздухе </a:t>
            </a:r>
            <a:r>
              <a:rPr lang="ru-RU" sz="1400" i="1" dirty="0" err="1" smtClean="0"/>
              <a:t>K</a:t>
            </a:r>
            <a:r>
              <a:rPr lang="ru-RU" sz="1400" dirty="0" err="1" smtClean="0"/>
              <a:t>a</a:t>
            </a:r>
            <a:r>
              <a:rPr lang="ru-RU" sz="1400" dirty="0" smtClean="0"/>
              <a:t> </a:t>
            </a:r>
            <a:r>
              <a:rPr lang="ru-RU" sz="1400" dirty="0"/>
              <a:t>в искомый эквивалент дозы на фантоме на заданной глубине </a:t>
            </a:r>
            <a:r>
              <a:rPr lang="ru-RU" sz="1400" i="1" dirty="0"/>
              <a:t>d </a:t>
            </a:r>
            <a:r>
              <a:rPr lang="ru-RU" sz="1400" dirty="0"/>
              <a:t>для всех качеств излучения: </a:t>
            </a:r>
            <a:r>
              <a:rPr lang="ru-RU" sz="1400" b="1" dirty="0"/>
              <a:t>ℎ=</a:t>
            </a:r>
            <a:r>
              <a:rPr lang="ru-RU" sz="1400" b="1" dirty="0" smtClean="0"/>
              <a:t>𝐻(𝑑)/𝐾a</a:t>
            </a:r>
            <a:r>
              <a:rPr lang="ru-RU" sz="1400" dirty="0" smtClean="0"/>
              <a:t>. Рассчитывают </a:t>
            </a:r>
            <a:r>
              <a:rPr lang="ru-RU" sz="1400" b="1" dirty="0" smtClean="0"/>
              <a:t>неопределенность</a:t>
            </a:r>
            <a:r>
              <a:rPr lang="ru-RU" sz="1400" dirty="0" smtClean="0"/>
              <a:t> этих </a:t>
            </a:r>
            <a:r>
              <a:rPr lang="ru-RU" sz="1400" dirty="0"/>
              <a:t>коэффициентов преобразования; </a:t>
            </a:r>
          </a:p>
          <a:p>
            <a:pPr>
              <a:buFont typeface="+mj-lt"/>
              <a:buAutoNum type="arabicPeriod"/>
            </a:pPr>
            <a:r>
              <a:rPr lang="ru-RU" sz="1400" dirty="0" smtClean="0"/>
              <a:t>полученные </a:t>
            </a:r>
            <a:r>
              <a:rPr lang="ru-RU" sz="1400" dirty="0"/>
              <a:t>значения коэффициентов преобразования </a:t>
            </a:r>
            <a:r>
              <a:rPr lang="ru-RU" sz="1400" b="1" dirty="0"/>
              <a:t>сравнивают </a:t>
            </a:r>
            <a:r>
              <a:rPr lang="ru-RU" sz="1400" dirty="0"/>
              <a:t>с рекомендуемыми значениями, приведенными в </a:t>
            </a:r>
            <a:r>
              <a:rPr lang="ru-RU" sz="1400" b="1" dirty="0"/>
              <a:t>ISO 4037-3</a:t>
            </a:r>
            <a:r>
              <a:rPr lang="ru-RU" sz="1400" dirty="0"/>
              <a:t>. Если </a:t>
            </a:r>
            <a:r>
              <a:rPr lang="ru-RU" sz="1400" dirty="0" smtClean="0"/>
              <a:t>значение </a:t>
            </a:r>
            <a:r>
              <a:rPr lang="ru-RU" sz="1400" b="1" dirty="0"/>
              <a:t>рекомендуемого</a:t>
            </a:r>
            <a:r>
              <a:rPr lang="ru-RU" sz="1400" dirty="0"/>
              <a:t> коэффициента преобразования согласно ISO 4037-3 находится в пределах </a:t>
            </a:r>
            <a:r>
              <a:rPr lang="ru-RU" sz="1400" b="1" dirty="0"/>
              <a:t>95 %</a:t>
            </a:r>
            <a:r>
              <a:rPr lang="ru-RU" sz="1400" dirty="0"/>
              <a:t> доверительного интервала </a:t>
            </a:r>
            <a:r>
              <a:rPr lang="ru-RU" sz="1400" b="1" dirty="0"/>
              <a:t>полученного</a:t>
            </a:r>
            <a:r>
              <a:rPr lang="ru-RU" sz="1400" dirty="0"/>
              <a:t> коэффициента </a:t>
            </a:r>
            <a:r>
              <a:rPr lang="ru-RU" sz="1400" dirty="0" smtClean="0"/>
              <a:t>преобразования</a:t>
            </a:r>
            <a:r>
              <a:rPr lang="ru-RU" sz="1400" dirty="0"/>
              <a:t>, то соответствующее качество излучения считается </a:t>
            </a:r>
            <a:r>
              <a:rPr lang="ru-RU" sz="1400" dirty="0" err="1"/>
              <a:t>валидированным</a:t>
            </a:r>
            <a:r>
              <a:rPr lang="ru-RU" sz="1400" dirty="0"/>
              <a:t> для выбранной глубины </a:t>
            </a:r>
            <a:r>
              <a:rPr lang="ru-RU" sz="1400" dirty="0" smtClean="0"/>
              <a:t>определения </a:t>
            </a:r>
            <a:r>
              <a:rPr lang="ru-RU" sz="1400" dirty="0"/>
              <a:t>фантома, при условии, что выполнены все другие требования настоящего стандарта. </a:t>
            </a:r>
            <a:r>
              <a:rPr lang="ru-RU" sz="1400" dirty="0" smtClean="0"/>
              <a:t>Соответствующее </a:t>
            </a:r>
            <a:r>
              <a:rPr lang="ru-RU" sz="1400" dirty="0"/>
              <a:t>эталонное поле в этом случае принимают как согласованное эталонное поле излучения; </a:t>
            </a:r>
          </a:p>
          <a:p>
            <a:pPr>
              <a:buFont typeface="+mj-lt"/>
              <a:buAutoNum type="arabicPeriod"/>
            </a:pPr>
            <a:r>
              <a:rPr lang="ru-RU" sz="1400" dirty="0" smtClean="0"/>
              <a:t>для </a:t>
            </a:r>
            <a:r>
              <a:rPr lang="ru-RU" sz="1400" dirty="0"/>
              <a:t>всех других качеств излучения, которые не прошли валидацию, </a:t>
            </a:r>
            <a:r>
              <a:rPr lang="ru-RU" sz="1400" dirty="0" smtClean="0"/>
              <a:t>рекомендуемые </a:t>
            </a:r>
            <a:r>
              <a:rPr lang="ru-RU" sz="1400" dirty="0"/>
              <a:t>коэффициенты преобразования не могут быть использованы. </a:t>
            </a:r>
            <a:r>
              <a:rPr lang="ru-RU" sz="1400" dirty="0" smtClean="0"/>
              <a:t>											</a:t>
            </a:r>
            <a:r>
              <a:rPr lang="ru-RU" sz="1000" dirty="0" smtClean="0"/>
              <a:t>Для </a:t>
            </a:r>
            <a:r>
              <a:rPr lang="ru-RU" sz="1000" dirty="0"/>
              <a:t>таких качеств излучения, если они соответствуют </a:t>
            </a:r>
            <a:r>
              <a:rPr lang="ru-RU" sz="1000" dirty="0" smtClean="0"/>
              <a:t>требованиям </a:t>
            </a:r>
            <a:r>
              <a:rPr lang="ru-RU" sz="1000" dirty="0"/>
              <a:t>к нормированным эталонным полям излучения, должна быть выполнена дозиметрия в соответствии с разделом 6 или спектрометрия в соответствии с 5.2 для любого качества излучения, любой единицы </a:t>
            </a:r>
            <a:r>
              <a:rPr lang="ru-RU" sz="1000" dirty="0" smtClean="0"/>
              <a:t>измерения</a:t>
            </a:r>
            <a:r>
              <a:rPr lang="ru-RU" sz="1000" dirty="0"/>
              <a:t>, а также, в подходящих случаях, для любого фантома и угла падения излучения. В случае </a:t>
            </a:r>
            <a:r>
              <a:rPr lang="ru-RU" sz="1000" dirty="0" smtClean="0"/>
              <a:t>генерирующих </a:t>
            </a:r>
            <a:r>
              <a:rPr lang="ru-RU" sz="1000" dirty="0"/>
              <a:t>потенциалов до 30 </a:t>
            </a:r>
            <a:r>
              <a:rPr lang="ru-RU" sz="1000" dirty="0" err="1"/>
              <a:t>кВ</a:t>
            </a:r>
            <a:r>
              <a:rPr lang="ru-RU" sz="1000" dirty="0"/>
              <a:t> должны соблюдаться требования, установленные в ISO 4037-4</a:t>
            </a:r>
            <a:r>
              <a:rPr lang="ru-RU" sz="1400" dirty="0"/>
              <a:t>; </a:t>
            </a:r>
          </a:p>
          <a:p>
            <a:pPr>
              <a:buFont typeface="+mj-lt"/>
              <a:buAutoNum type="arabicPeriod"/>
            </a:pPr>
            <a:r>
              <a:rPr lang="ru-RU" sz="1400" dirty="0" smtClean="0"/>
              <a:t>для </a:t>
            </a:r>
            <a:r>
              <a:rPr lang="ru-RU" sz="1400" dirty="0"/>
              <a:t>качеств излучения, для которых были проведены измерения в соответствии с пунктом </a:t>
            </a:r>
            <a:r>
              <a:rPr lang="ru-RU" sz="1400" dirty="0" smtClean="0"/>
              <a:t>2, </a:t>
            </a:r>
            <a:r>
              <a:rPr lang="ru-RU" sz="1400" dirty="0"/>
              <a:t>должны использоваться рекомендуемые значения коэффициентов преобразования, указанные в ISO 4037-3. </a:t>
            </a:r>
            <a:r>
              <a:rPr lang="ru-RU" sz="1400" dirty="0" smtClean="0"/>
              <a:t>				</a:t>
            </a:r>
            <a:r>
              <a:rPr lang="ru-RU" sz="1000" dirty="0" smtClean="0"/>
              <a:t>Неопределенность </a:t>
            </a:r>
            <a:r>
              <a:rPr lang="ru-RU" sz="1000" dirty="0"/>
              <a:t>(</a:t>
            </a:r>
            <a:r>
              <a:rPr lang="ru-RU" sz="1000" dirty="0" smtClean="0"/>
              <a:t>𝑘=</a:t>
            </a:r>
            <a:r>
              <a:rPr lang="ru-RU" sz="1000" dirty="0"/>
              <a:t>2) этих рекомендуемых коэффициентов преобразования должна приниматься равной неопределенности коэффициента преобразования, определенного в соответствии с пунктом </a:t>
            </a:r>
            <a:r>
              <a:rPr lang="ru-RU" sz="1000" dirty="0" smtClean="0"/>
              <a:t>3, </a:t>
            </a:r>
            <a:r>
              <a:rPr lang="ru-RU" sz="1000" dirty="0"/>
              <a:t>если данная неопределенность превышает 4 %. В противном случае неопределенность рекомендуемых коэффициентов преобразования должна приниматься равной 4 %.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64531"/>
            <a:ext cx="10515600" cy="840588"/>
          </a:xfrm>
        </p:spPr>
        <p:txBody>
          <a:bodyPr>
            <a:normAutofit/>
          </a:bodyPr>
          <a:lstStyle/>
          <a:p>
            <a:r>
              <a:rPr lang="ru-RU" dirty="0"/>
              <a:t>Валидация средствами </a:t>
            </a:r>
            <a:r>
              <a:rPr lang="ru-RU" b="1" dirty="0"/>
              <a:t>спектрометрии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16049"/>
            <a:ext cx="10515600" cy="49712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/>
              <a:t>Процедура выполнения валидации коэффициентов преобразования </a:t>
            </a:r>
            <a:r>
              <a:rPr lang="ru-RU" sz="1600" dirty="0" smtClean="0"/>
              <a:t>средствами спектрометрии заключается </a:t>
            </a:r>
            <a:r>
              <a:rPr lang="ru-RU" sz="1600" dirty="0"/>
              <a:t>в следующем </a:t>
            </a:r>
            <a:r>
              <a:rPr lang="ru-RU" sz="1600" dirty="0" smtClean="0"/>
              <a:t>(использовать рекомендации приложения В):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с использованием рекомендаций приложения В, измеряют </a:t>
            </a:r>
            <a:r>
              <a:rPr lang="ru-RU" sz="1600" b="1" dirty="0" smtClean="0"/>
              <a:t>амплитудный спектр </a:t>
            </a:r>
            <a:r>
              <a:rPr lang="ru-RU" sz="1600" dirty="0" smtClean="0"/>
              <a:t>импульсов для каждого установленного качества излучения;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выполняют </a:t>
            </a:r>
            <a:r>
              <a:rPr lang="ru-RU" sz="1600" dirty="0"/>
              <a:t>процедуру </a:t>
            </a:r>
            <a:r>
              <a:rPr lang="ru-RU" sz="1600" b="1" dirty="0" smtClean="0"/>
              <a:t>развертывания</a:t>
            </a:r>
            <a:r>
              <a:rPr lang="ru-RU" sz="1600" dirty="0" smtClean="0"/>
              <a:t> </a:t>
            </a:r>
            <a:r>
              <a:rPr lang="ru-RU" sz="1600" dirty="0"/>
              <a:t>амплитудного спектра </a:t>
            </a:r>
            <a:r>
              <a:rPr lang="ru-RU" sz="1600" dirty="0" smtClean="0"/>
              <a:t>импульсов с использованием </a:t>
            </a:r>
            <a:r>
              <a:rPr lang="ru-RU" sz="1600" dirty="0"/>
              <a:t>матрицы отклика </a:t>
            </a:r>
            <a:r>
              <a:rPr lang="ru-RU" sz="1600" dirty="0" smtClean="0"/>
              <a:t> </a:t>
            </a:r>
            <a:r>
              <a:rPr lang="ru-RU" sz="1600" dirty="0"/>
              <a:t>для определения спектрального </a:t>
            </a:r>
            <a:r>
              <a:rPr lang="ru-RU" sz="1600" b="1" dirty="0" smtClean="0"/>
              <a:t>флюенса</a:t>
            </a:r>
            <a:r>
              <a:rPr lang="ru-RU" sz="16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из спектров флюенса рассчитывают </a:t>
            </a:r>
            <a:r>
              <a:rPr lang="ru-RU" sz="1600" b="1" dirty="0" smtClean="0"/>
              <a:t>спектры </a:t>
            </a:r>
            <a:r>
              <a:rPr lang="ru-RU" sz="1600" b="1" dirty="0"/>
              <a:t>кермы </a:t>
            </a:r>
            <a:r>
              <a:rPr lang="ru-RU" sz="1600" dirty="0"/>
              <a:t>в воздухе </a:t>
            </a:r>
            <a:r>
              <a:rPr lang="ru-RU" sz="1600" dirty="0" smtClean="0"/>
              <a:t>и по полученным спектрам определяют значения Ка;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из спектров кермы в воздухе рассчитывают </a:t>
            </a:r>
            <a:r>
              <a:rPr lang="ru-RU" sz="1600" b="1" dirty="0" smtClean="0"/>
              <a:t>спектры операционных величин </a:t>
            </a:r>
            <a:r>
              <a:rPr lang="ru-RU" sz="1600" dirty="0" smtClean="0"/>
              <a:t>и по ним определяют значения этих величин;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/>
              <a:t>определяют коэффициенты преобразования </a:t>
            </a:r>
            <a:r>
              <a:rPr lang="ru-RU" sz="1600" b="1" i="1" dirty="0"/>
              <a:t>h</a:t>
            </a:r>
            <a:r>
              <a:rPr lang="ru-RU" sz="1600" i="1" dirty="0"/>
              <a:t> </a:t>
            </a:r>
            <a:r>
              <a:rPr lang="ru-RU" sz="1600" dirty="0" smtClean="0"/>
              <a:t>кермы в воздухе </a:t>
            </a:r>
            <a:r>
              <a:rPr lang="ru-RU" sz="1600" i="1" dirty="0" err="1" smtClean="0"/>
              <a:t>K</a:t>
            </a:r>
            <a:r>
              <a:rPr lang="ru-RU" sz="1600" dirty="0" err="1" smtClean="0"/>
              <a:t>a</a:t>
            </a:r>
            <a:r>
              <a:rPr lang="ru-RU" sz="1600" dirty="0" smtClean="0"/>
              <a:t> </a:t>
            </a:r>
            <a:r>
              <a:rPr lang="ru-RU" sz="1600" dirty="0"/>
              <a:t>в искомый эквивалент дозы на фантоме на заданной глубине </a:t>
            </a:r>
            <a:r>
              <a:rPr lang="ru-RU" sz="1600" i="1" dirty="0"/>
              <a:t>d </a:t>
            </a:r>
            <a:r>
              <a:rPr lang="ru-RU" sz="1600" dirty="0"/>
              <a:t>для всех качеств излучения: </a:t>
            </a:r>
            <a:r>
              <a:rPr lang="ru-RU" sz="1600" b="1" dirty="0"/>
              <a:t>ℎ=𝐻(𝑑)/𝐾a</a:t>
            </a:r>
            <a:r>
              <a:rPr lang="ru-RU" sz="1600" dirty="0"/>
              <a:t>. Р</a:t>
            </a:r>
            <a:r>
              <a:rPr lang="ru-RU" sz="1600" dirty="0" smtClean="0"/>
              <a:t>ассчитывают </a:t>
            </a:r>
            <a:r>
              <a:rPr lang="ru-RU" sz="1600" b="1" dirty="0"/>
              <a:t>неопределенность</a:t>
            </a:r>
            <a:r>
              <a:rPr lang="ru-RU" sz="1600" dirty="0"/>
              <a:t> </a:t>
            </a:r>
            <a:r>
              <a:rPr lang="ru-RU" sz="1600" dirty="0" smtClean="0"/>
              <a:t>этих </a:t>
            </a:r>
            <a:r>
              <a:rPr lang="ru-RU" sz="1600" dirty="0"/>
              <a:t>коэффициентов </a:t>
            </a:r>
            <a:r>
              <a:rPr lang="ru-RU" sz="1600" dirty="0" smtClean="0"/>
              <a:t>преобразования;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полученные </a:t>
            </a:r>
            <a:r>
              <a:rPr lang="ru-RU" sz="1600" dirty="0"/>
              <a:t>значения коэффициентов преобразования </a:t>
            </a:r>
            <a:r>
              <a:rPr lang="ru-RU" sz="1600" b="1" dirty="0"/>
              <a:t>сравнивают </a:t>
            </a:r>
            <a:r>
              <a:rPr lang="ru-RU" sz="1600" dirty="0"/>
              <a:t>с рекомендуемыми значениями, приведенными в ISO 4037-3. Если значение </a:t>
            </a:r>
            <a:r>
              <a:rPr lang="ru-RU" sz="1600" b="1" dirty="0"/>
              <a:t>рекомендуемого</a:t>
            </a:r>
            <a:r>
              <a:rPr lang="ru-RU" sz="1600" dirty="0"/>
              <a:t> коэффициента преобразования согласно ISO 4037-3 находится в пределах 95 % доверительного интервала </a:t>
            </a:r>
            <a:r>
              <a:rPr lang="ru-RU" sz="1600" b="1" dirty="0"/>
              <a:t>полученного</a:t>
            </a:r>
            <a:r>
              <a:rPr lang="ru-RU" sz="1600" dirty="0"/>
              <a:t> коэффициента преобразования, то соответствующее качество излучения считается </a:t>
            </a:r>
            <a:r>
              <a:rPr lang="ru-RU" sz="1600" dirty="0" err="1"/>
              <a:t>валидированным</a:t>
            </a:r>
            <a:r>
              <a:rPr lang="ru-RU" sz="1600" dirty="0"/>
              <a:t> для выбранной глубины определения фантома, при условии, что выполнены все другие требования настоящего стандарта. Соответствующее эталонное поле в этом случае принимают как согласованное эталонное поле </a:t>
            </a:r>
            <a:r>
              <a:rPr lang="ru-RU" sz="1600" dirty="0" smtClean="0"/>
              <a:t>излучения.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58855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575" y="891669"/>
            <a:ext cx="11328850" cy="922759"/>
          </a:xfrm>
        </p:spPr>
        <p:txBody>
          <a:bodyPr/>
          <a:lstStyle/>
          <a:p>
            <a:r>
              <a:rPr lang="ru-RU" dirty="0" smtClean="0"/>
              <a:t>Валидация </a:t>
            </a:r>
            <a:r>
              <a:rPr lang="ru-RU" dirty="0"/>
              <a:t>путем выполнения </a:t>
            </a:r>
            <a:r>
              <a:rPr lang="ru-RU" b="1" dirty="0"/>
              <a:t>измерений </a:t>
            </a:r>
            <a:r>
              <a:rPr lang="ru-RU" b="1" dirty="0" smtClean="0"/>
              <a:t> СПО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57725"/>
            <a:ext cx="10515600" cy="448627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/>
              <a:t>значения СПО определяют с использованием </a:t>
            </a:r>
            <a:r>
              <a:rPr lang="ru-RU" sz="1600" b="1" dirty="0"/>
              <a:t>ионизационной камеры </a:t>
            </a:r>
            <a:r>
              <a:rPr lang="ru-RU" sz="1600" dirty="0" smtClean="0"/>
              <a:t>с </a:t>
            </a:r>
            <a:r>
              <a:rPr lang="ru-RU" sz="1600" dirty="0"/>
              <a:t>небольшой зависимостью </a:t>
            </a:r>
            <a:r>
              <a:rPr lang="ru-RU" sz="1600" dirty="0" smtClean="0"/>
              <a:t>отклика на мощность кермы </a:t>
            </a:r>
            <a:r>
              <a:rPr lang="ru-RU" sz="1600" dirty="0"/>
              <a:t>в воздухе от значения энергии в исследуемом энергетическом </a:t>
            </a:r>
            <a:r>
              <a:rPr lang="ru-RU" sz="1600" dirty="0" smtClean="0"/>
              <a:t>диапазоне</a:t>
            </a:r>
            <a:r>
              <a:rPr lang="en-US" sz="1600" dirty="0" smtClean="0"/>
              <a:t>. </a:t>
            </a:r>
            <a:r>
              <a:rPr lang="ru-RU" sz="1600" b="1" dirty="0" smtClean="0"/>
              <a:t>Поправки</a:t>
            </a:r>
            <a:r>
              <a:rPr lang="ru-RU" sz="1600" dirty="0" smtClean="0"/>
              <a:t> </a:t>
            </a:r>
            <a:r>
              <a:rPr lang="ru-RU" sz="1600" dirty="0"/>
              <a:t>применяют к любым колебаниям отклика детектора, связанными с изменениями в фотонном спектре по мере увеличения толщины </a:t>
            </a:r>
            <a:r>
              <a:rPr lang="ru-RU" sz="1600" dirty="0" smtClean="0"/>
              <a:t>металлического поглотителя</a:t>
            </a:r>
            <a:r>
              <a:rPr lang="ru-RU" sz="1600" dirty="0"/>
              <a:t>;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измерения выполняют таким образом, чтобы </a:t>
            </a:r>
            <a:r>
              <a:rPr lang="ru-RU" sz="1600" b="1" dirty="0"/>
              <a:t>рассеянное</a:t>
            </a:r>
            <a:r>
              <a:rPr lang="ru-RU" sz="1600" dirty="0"/>
              <a:t> излучение, отраженное от поглотителей и достигающее детектора, было несущественным, поскольку такое излучение может увеличивать измеренное значение СПО. </a:t>
            </a:r>
            <a:r>
              <a:rPr lang="ru-RU" sz="1600" b="1" dirty="0"/>
              <a:t>Для излучения, получаемого со значениями электрического потенциала свыше 100 </a:t>
            </a:r>
            <a:r>
              <a:rPr lang="ru-RU" sz="1600" b="1" dirty="0" err="1"/>
              <a:t>кВ</a:t>
            </a:r>
            <a:r>
              <a:rPr lang="ru-RU" sz="1600" b="1" dirty="0"/>
              <a:t>, </a:t>
            </a:r>
            <a:r>
              <a:rPr lang="ru-RU" sz="1600" b="1" dirty="0" smtClean="0"/>
              <a:t>рекомендуется </a:t>
            </a:r>
            <a:r>
              <a:rPr lang="ru-RU" sz="1600" b="1" dirty="0"/>
              <a:t>проводить экстраполяцию в бесконечно малый размер поля;</a:t>
            </a:r>
            <a:r>
              <a:rPr lang="ru-RU" sz="1600" dirty="0"/>
              <a:t>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металлические поглотители должны располагаться на </a:t>
            </a:r>
            <a:r>
              <a:rPr lang="ru-RU" sz="1600" b="1" dirty="0"/>
              <a:t>равном</a:t>
            </a:r>
            <a:r>
              <a:rPr lang="ru-RU" sz="1600" dirty="0"/>
              <a:t> удалении от фокуса рентгеновской трубки и от детектора. Диаметр пучка в месте нахождения детектора должен быть минимально достаточным для его полного и равномерного облучения. Диаметр детектора должен составлять менее 3 см. Расстояние между металлическими поглотителями и детектором должно быть по меньшей мере в десять раз больше диаметра пучка в месте нахождения детектора;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строят </a:t>
            </a:r>
            <a:r>
              <a:rPr lang="ru-RU" sz="1600" b="1" dirty="0"/>
              <a:t>кривую ослабления </a:t>
            </a:r>
            <a:r>
              <a:rPr lang="ru-RU" sz="1600" dirty="0" smtClean="0"/>
              <a:t>𝑓(𝐷)=</a:t>
            </a:r>
            <a:r>
              <a:rPr lang="en-US" sz="1600" dirty="0" smtClean="0"/>
              <a:t>log</a:t>
            </a:r>
            <a:r>
              <a:rPr lang="en-US" sz="1600" baseline="-25000" dirty="0" smtClean="0"/>
              <a:t>𝑒</a:t>
            </a:r>
            <a:r>
              <a:rPr lang="en-US" sz="1600" dirty="0"/>
              <a:t>(</a:t>
            </a:r>
            <a:r>
              <a:rPr lang="en-US" sz="1600" dirty="0" smtClean="0"/>
              <a:t>𝐾𝑎,𝐷), </a:t>
            </a:r>
            <a:r>
              <a:rPr lang="ru-RU" sz="1600" dirty="0"/>
              <a:t>где </a:t>
            </a:r>
            <a:r>
              <a:rPr lang="ru-RU" sz="1600" dirty="0" smtClean="0"/>
              <a:t>𝐾𝑎</a:t>
            </a:r>
            <a:r>
              <a:rPr lang="ru-RU" sz="1600" dirty="0"/>
              <a:t>,</a:t>
            </a:r>
            <a:r>
              <a:rPr lang="ru-RU" sz="1600" dirty="0" smtClean="0"/>
              <a:t>𝐷 </a:t>
            </a:r>
            <a:r>
              <a:rPr lang="ru-RU" sz="1600" dirty="0"/>
              <a:t>– это значение мощности кермы после </a:t>
            </a:r>
            <a:r>
              <a:rPr lang="ru-RU" sz="1600" dirty="0" smtClean="0"/>
              <a:t>прохождения </a:t>
            </a:r>
            <a:r>
              <a:rPr lang="ru-RU" sz="1600" dirty="0"/>
              <a:t>через фильтр с толщиной </a:t>
            </a:r>
            <a:r>
              <a:rPr lang="en-US" sz="1600" i="1" dirty="0"/>
              <a:t>D</a:t>
            </a:r>
            <a:r>
              <a:rPr lang="en-US" sz="16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/>
              <a:t>на основе кривой ослабления </a:t>
            </a:r>
            <a:r>
              <a:rPr lang="ru-RU" sz="1600" b="1" dirty="0"/>
              <a:t>определяют значения первого и второго </a:t>
            </a:r>
            <a:r>
              <a:rPr lang="ru-RU" sz="1600" b="1" dirty="0" smtClean="0"/>
              <a:t>СПО</a:t>
            </a:r>
            <a:r>
              <a:rPr lang="ru-RU" sz="1600" dirty="0" smtClean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/>
              <a:t>о</a:t>
            </a:r>
            <a:r>
              <a:rPr lang="ru-RU" sz="1600" b="1" dirty="0" smtClean="0"/>
              <a:t>тклонение</a:t>
            </a:r>
            <a:r>
              <a:rPr lang="ru-RU" sz="1600" dirty="0" smtClean="0"/>
              <a:t> </a:t>
            </a:r>
            <a:r>
              <a:rPr lang="ru-RU" sz="1600" dirty="0"/>
              <a:t>измеренных значений СПО от номинальных, приведенных в таблицах с 3 по 6, должно быть </a:t>
            </a:r>
            <a:r>
              <a:rPr lang="ru-RU" sz="1600" b="1" dirty="0"/>
              <a:t>меньше</a:t>
            </a:r>
            <a:r>
              <a:rPr lang="ru-RU" sz="1600" dirty="0"/>
              <a:t> значений Δ</a:t>
            </a:r>
            <a:r>
              <a:rPr lang="ru-RU" sz="1600" i="1" dirty="0"/>
              <a:t>D</a:t>
            </a:r>
            <a:r>
              <a:rPr lang="ru-RU" sz="1600" baseline="-25000" dirty="0"/>
              <a:t>HVL, </a:t>
            </a:r>
            <a:r>
              <a:rPr lang="ru-RU" sz="1600" baseline="-25000" dirty="0" err="1"/>
              <a:t>abs</a:t>
            </a:r>
            <a:r>
              <a:rPr lang="ru-RU" sz="1600" dirty="0"/>
              <a:t>, указанных в </a:t>
            </a:r>
            <a:r>
              <a:rPr lang="ru-RU" sz="1600" b="1" dirty="0"/>
              <a:t>таблице 14</a:t>
            </a:r>
            <a:r>
              <a:rPr lang="ru-RU" sz="1600" dirty="0"/>
              <a:t>.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66947"/>
            <a:ext cx="2767355" cy="7009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87297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8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909" y="273728"/>
            <a:ext cx="11221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Bahnschrift SemiBold Condensed" panose="020B0502040204020203" pitchFamily="34" charset="0"/>
              </a:rPr>
              <a:t>Схема измерения СПО</a:t>
            </a:r>
            <a:endParaRPr lang="en-US" sz="3600" dirty="0">
              <a:latin typeface="Bahnschrift SemiBold Condensed" panose="020B0502040204020203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681" y="1005826"/>
            <a:ext cx="6403178" cy="4141289"/>
            <a:chOff x="4681" y="1005826"/>
            <a:chExt cx="6403178" cy="4141289"/>
          </a:xfrm>
        </p:grpSpPr>
        <p:sp>
          <p:nvSpPr>
            <p:cNvPr id="3" name="Oval 2"/>
            <p:cNvSpPr/>
            <p:nvPr/>
          </p:nvSpPr>
          <p:spPr>
            <a:xfrm>
              <a:off x="188686" y="3335897"/>
              <a:ext cx="202223" cy="21980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451279" y="1744492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76708" y="2724222"/>
              <a:ext cx="474785" cy="1116623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83164" y="1744491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15049" y="1744491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3994" y="1744490"/>
              <a:ext cx="131885" cy="340262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933747" y="5067183"/>
              <a:ext cx="90143" cy="79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115010" y="5067183"/>
              <a:ext cx="90143" cy="79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14502" y="5067183"/>
              <a:ext cx="90143" cy="79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35980" y="1398437"/>
              <a:ext cx="2471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Bahnschrift SemiBold Condensed" panose="020B0502040204020203" pitchFamily="34" charset="0"/>
                </a:rPr>
                <a:t>1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52637" y="1398437"/>
              <a:ext cx="2776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ahnschrift SemiBold Condensed" panose="020B0502040204020203" pitchFamily="34" charset="0"/>
                </a:rPr>
                <a:t>2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592258" y="1398437"/>
              <a:ext cx="2760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Bahnschrift SemiBold Condensed" panose="020B0502040204020203" pitchFamily="34" charset="0"/>
                </a:rPr>
                <a:t>3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37483" y="1375158"/>
              <a:ext cx="2808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ahnschrift SemiBold Condensed" panose="020B0502040204020203" pitchFamily="34" charset="0"/>
                </a:rPr>
                <a:t>n</a:t>
              </a:r>
              <a:endParaRPr lang="en-US" dirty="0">
                <a:latin typeface="Bahnschrift SemiBold Condensed" panose="020B0502040204020203" pitchFamily="34" charset="0"/>
              </a:endParaRPr>
            </a:p>
          </p:txBody>
        </p:sp>
        <p:cxnSp>
          <p:nvCxnSpPr>
            <p:cNvPr id="16" name="Straight Arrow Connector 15"/>
            <p:cNvCxnSpPr>
              <a:stCxn id="3" idx="6"/>
            </p:cNvCxnSpPr>
            <p:nvPr/>
          </p:nvCxnSpPr>
          <p:spPr>
            <a:xfrm flipV="1">
              <a:off x="390909" y="2044622"/>
              <a:ext cx="3925508" cy="140117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3" idx="6"/>
            </p:cNvCxnSpPr>
            <p:nvPr/>
          </p:nvCxnSpPr>
          <p:spPr>
            <a:xfrm>
              <a:off x="390909" y="3445801"/>
              <a:ext cx="4093148" cy="82647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4031258" y="2119538"/>
              <a:ext cx="237660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>
                  <a:latin typeface="Bahnschrift SemiBold Condensed" panose="020B0502040204020203" pitchFamily="34" charset="0"/>
                </a:rPr>
                <a:t>Ионизационная камера </a:t>
              </a:r>
              <a:r>
                <a:rPr lang="en-US" dirty="0" smtClean="0">
                  <a:latin typeface="Bahnschrift SemiBold Condensed" panose="020B0502040204020203" pitchFamily="34" charset="0"/>
                </a:rPr>
                <a:t>(</a:t>
              </a:r>
              <a:r>
                <a:rPr lang="ru-RU" dirty="0" smtClean="0">
                  <a:latin typeface="Bahnschrift SemiBold Condensed" panose="020B0502040204020203" pitchFamily="34" charset="0"/>
                </a:rPr>
                <a:t>ИК</a:t>
              </a:r>
              <a:r>
                <a:rPr lang="en-US" dirty="0" smtClean="0">
                  <a:latin typeface="Bahnschrift SemiBold Condensed" panose="020B0502040204020203" pitchFamily="34" charset="0"/>
                </a:rPr>
                <a:t>)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611814" y="1005826"/>
              <a:ext cx="10524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>
                  <a:latin typeface="Bahnschrift SemiBold Condensed" panose="020B0502040204020203" pitchFamily="34" charset="0"/>
                </a:rPr>
                <a:t>Фильтры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81" y="2856661"/>
              <a:ext cx="4796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>
                  <a:latin typeface="Bahnschrift SemiBold Condensed" panose="020B0502040204020203" pitchFamily="34" charset="0"/>
                </a:rPr>
                <a:t>ИИ</a:t>
              </a:r>
              <a:endParaRPr lang="en-US" dirty="0"/>
            </a:p>
          </p:txBody>
        </p:sp>
      </p:grpSp>
      <p:sp>
        <p:nvSpPr>
          <p:cNvPr id="22" name="Right Arrow 21"/>
          <p:cNvSpPr/>
          <p:nvPr/>
        </p:nvSpPr>
        <p:spPr>
          <a:xfrm>
            <a:off x="4479921" y="3078941"/>
            <a:ext cx="1028700" cy="266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24818" y="5366921"/>
            <a:ext cx="46570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Bahnschrift SemiBold Condensed" panose="020B0502040204020203" pitchFamily="34" charset="0"/>
              </a:rPr>
              <a:t>Стандартная схема определения СПО: последовательно увеличиваем толщину ослабляющих фильтров и снимаем соответствующие показания ИК.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42202" y="5059669"/>
            <a:ext cx="62027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Bahnschrift SemiBold Condensed" panose="020B0502040204020203" pitchFamily="34" charset="0"/>
              </a:rPr>
              <a:t>Строим зависимость показаний ИК от толщины фильтра и, используя интерполяцию, определяем значения СПО1 и СПО2</a:t>
            </a:r>
            <a:r>
              <a:rPr lang="en-US" sz="1400" dirty="0" smtClean="0">
                <a:latin typeface="Bahnschrift SemiBold Condensed" panose="020B0502040204020203" pitchFamily="34" charset="0"/>
              </a:rPr>
              <a:t>:</a:t>
            </a:r>
          </a:p>
          <a:p>
            <a:r>
              <a:rPr lang="ru-RU" b="1" dirty="0" smtClean="0">
                <a:latin typeface="Bahnschrift SemiBold Condensed" panose="020B0502040204020203" pitchFamily="34" charset="0"/>
              </a:rPr>
              <a:t>СПО1</a:t>
            </a:r>
            <a:r>
              <a:rPr lang="en-US" dirty="0" smtClean="0">
                <a:latin typeface="Bahnschrift SemiBold Condensed" panose="020B0502040204020203" pitchFamily="34" charset="0"/>
              </a:rPr>
              <a:t> </a:t>
            </a:r>
            <a:r>
              <a:rPr lang="en-US" sz="1400" dirty="0" smtClean="0">
                <a:latin typeface="Bahnschrift SemiBold Condensed" panose="020B0502040204020203" pitchFamily="34" charset="0"/>
              </a:rPr>
              <a:t>=  </a:t>
            </a:r>
            <a:r>
              <a:rPr lang="ru-RU" sz="1400" dirty="0" smtClean="0">
                <a:latin typeface="Bahnschrift SemiBold Condensed" panose="020B0502040204020203" pitchFamily="34" charset="0"/>
              </a:rPr>
              <a:t>значение толщины фильтра, при котором показания ИК уменьшатся в </a:t>
            </a:r>
            <a:r>
              <a:rPr lang="ru-RU" sz="1400" b="1" dirty="0" smtClean="0">
                <a:latin typeface="Bahnschrift SemiBold Condensed" panose="020B0502040204020203" pitchFamily="34" charset="0"/>
              </a:rPr>
              <a:t>2</a:t>
            </a:r>
            <a:r>
              <a:rPr lang="ru-RU" sz="1400" dirty="0" smtClean="0">
                <a:latin typeface="Bahnschrift SemiBold Condensed" panose="020B0502040204020203" pitchFamily="34" charset="0"/>
              </a:rPr>
              <a:t> раза относительно показаний без фильтров;</a:t>
            </a:r>
            <a:endParaRPr lang="en-US" sz="1400" dirty="0" smtClean="0">
              <a:latin typeface="Bahnschrift SemiBold Condensed" panose="020B0502040204020203" pitchFamily="34" charset="0"/>
            </a:endParaRPr>
          </a:p>
          <a:p>
            <a:r>
              <a:rPr lang="ru-RU" dirty="0" smtClean="0">
                <a:latin typeface="Bahnschrift SemiBold Condensed" panose="020B0502040204020203" pitchFamily="34" charset="0"/>
              </a:rPr>
              <a:t>СПО1</a:t>
            </a:r>
            <a:r>
              <a:rPr lang="en-US" dirty="0" smtClean="0">
                <a:latin typeface="Bahnschrift SemiBold Condensed" panose="020B0502040204020203" pitchFamily="34" charset="0"/>
              </a:rPr>
              <a:t>+</a:t>
            </a:r>
            <a:r>
              <a:rPr lang="ru-RU" dirty="0" smtClean="0">
                <a:latin typeface="Bahnschrift SemiBold Condensed" panose="020B0502040204020203" pitchFamily="34" charset="0"/>
              </a:rPr>
              <a:t>СПО</a:t>
            </a:r>
            <a:r>
              <a:rPr lang="en-US" dirty="0" smtClean="0">
                <a:latin typeface="Bahnschrift SemiBold Condensed" panose="020B0502040204020203" pitchFamily="34" charset="0"/>
              </a:rPr>
              <a:t>2 = </a:t>
            </a:r>
            <a:r>
              <a:rPr lang="ru-RU" sz="1400" dirty="0">
                <a:latin typeface="Bahnschrift SemiBold Condensed" panose="020B0502040204020203" pitchFamily="34" charset="0"/>
              </a:rPr>
              <a:t>значение толщины фильтра, при котором показания ИК </a:t>
            </a:r>
            <a:r>
              <a:rPr lang="ru-RU" sz="1400" dirty="0" smtClean="0">
                <a:latin typeface="Bahnschrift SemiBold Condensed" panose="020B0502040204020203" pitchFamily="34" charset="0"/>
              </a:rPr>
              <a:t>уменьшатся </a:t>
            </a:r>
            <a:r>
              <a:rPr lang="ru-RU" sz="1400" dirty="0">
                <a:latin typeface="Bahnschrift SemiBold Condensed" panose="020B0502040204020203" pitchFamily="34" charset="0"/>
              </a:rPr>
              <a:t>в </a:t>
            </a:r>
            <a:r>
              <a:rPr lang="ru-RU" sz="1400" b="1" dirty="0" smtClean="0">
                <a:latin typeface="Bahnschrift SemiBold Condensed" panose="020B0502040204020203" pitchFamily="34" charset="0"/>
              </a:rPr>
              <a:t>4</a:t>
            </a:r>
            <a:r>
              <a:rPr lang="ru-RU" sz="1400" dirty="0" smtClean="0">
                <a:latin typeface="Bahnschrift SemiBold Condensed" panose="020B0502040204020203" pitchFamily="34" charset="0"/>
              </a:rPr>
              <a:t> </a:t>
            </a:r>
            <a:r>
              <a:rPr lang="ru-RU" sz="1400" dirty="0">
                <a:latin typeface="Bahnschrift SemiBold Condensed" panose="020B0502040204020203" pitchFamily="34" charset="0"/>
              </a:rPr>
              <a:t>раза относительно показаний без фильтров;</a:t>
            </a:r>
            <a:endParaRPr lang="en-US" sz="1400" dirty="0">
              <a:latin typeface="Bahnschrift SemiBold Condensed" panose="020B0502040204020203" pitchFamily="34" charset="0"/>
            </a:endParaRPr>
          </a:p>
          <a:p>
            <a:r>
              <a:rPr lang="ru-RU" b="1" dirty="0" smtClean="0">
                <a:latin typeface="Bahnschrift SemiBold Condensed" panose="020B0502040204020203" pitchFamily="34" charset="0"/>
              </a:rPr>
              <a:t>СПО</a:t>
            </a:r>
            <a:r>
              <a:rPr lang="en-US" b="1" dirty="0" smtClean="0">
                <a:latin typeface="Bahnschrift SemiBold Condensed" panose="020B0502040204020203" pitchFamily="34" charset="0"/>
              </a:rPr>
              <a:t>2</a:t>
            </a:r>
            <a:r>
              <a:rPr lang="en-US" dirty="0" smtClean="0">
                <a:latin typeface="Bahnschrift SemiBold Condensed" panose="020B0502040204020203" pitchFamily="34" charset="0"/>
              </a:rPr>
              <a:t> = </a:t>
            </a:r>
            <a:r>
              <a:rPr lang="ru-RU" dirty="0" smtClean="0">
                <a:latin typeface="Bahnschrift SemiBold Condensed" panose="020B0502040204020203" pitchFamily="34" charset="0"/>
              </a:rPr>
              <a:t>(СПО1</a:t>
            </a:r>
            <a:r>
              <a:rPr lang="en-US" dirty="0" smtClean="0">
                <a:latin typeface="Bahnschrift SemiBold Condensed" panose="020B0502040204020203" pitchFamily="34" charset="0"/>
              </a:rPr>
              <a:t>+</a:t>
            </a:r>
            <a:r>
              <a:rPr lang="ru-RU" dirty="0" smtClean="0">
                <a:latin typeface="Bahnschrift SemiBold Condensed" panose="020B0502040204020203" pitchFamily="34" charset="0"/>
              </a:rPr>
              <a:t>СПО</a:t>
            </a:r>
            <a:r>
              <a:rPr lang="en-US" dirty="0" smtClean="0">
                <a:latin typeface="Bahnschrift SemiBold Condensed" panose="020B0502040204020203" pitchFamily="34" charset="0"/>
              </a:rPr>
              <a:t>2</a:t>
            </a:r>
            <a:r>
              <a:rPr lang="ru-RU" dirty="0" smtClean="0">
                <a:latin typeface="Bahnschrift SemiBold Condensed" panose="020B0502040204020203" pitchFamily="34" charset="0"/>
              </a:rPr>
              <a:t>)</a:t>
            </a:r>
            <a:r>
              <a:rPr lang="en-US" dirty="0" smtClean="0">
                <a:latin typeface="Bahnschrift SemiBold Condensed" panose="020B0502040204020203" pitchFamily="34" charset="0"/>
              </a:rPr>
              <a:t> – </a:t>
            </a:r>
            <a:r>
              <a:rPr lang="ru-RU" dirty="0" smtClean="0">
                <a:latin typeface="Bahnschrift SemiBold Condensed" panose="020B0502040204020203" pitchFamily="34" charset="0"/>
              </a:rPr>
              <a:t>СПО1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7452" y="1398437"/>
            <a:ext cx="5722069" cy="355389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639063" y="1029104"/>
            <a:ext cx="49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Зависимость показаний ИК от толщины фильтра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209" y="83131"/>
            <a:ext cx="2767355" cy="70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27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43394" y="3778300"/>
            <a:ext cx="202223" cy="21980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93463" y="2186891"/>
            <a:ext cx="131885" cy="34026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073194" y="3288663"/>
            <a:ext cx="474785" cy="11166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2" idx="7"/>
          </p:cNvCxnSpPr>
          <p:nvPr/>
        </p:nvCxnSpPr>
        <p:spPr>
          <a:xfrm flipV="1">
            <a:off x="416002" y="2696847"/>
            <a:ext cx="4777461" cy="111364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2" idx="5"/>
          </p:cNvCxnSpPr>
          <p:nvPr/>
        </p:nvCxnSpPr>
        <p:spPr>
          <a:xfrm>
            <a:off x="416002" y="3965918"/>
            <a:ext cx="4777461" cy="108726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" idx="6"/>
            <a:endCxn id="3" idx="1"/>
          </p:cNvCxnSpPr>
          <p:nvPr/>
        </p:nvCxnSpPr>
        <p:spPr>
          <a:xfrm flipV="1">
            <a:off x="445617" y="3888203"/>
            <a:ext cx="4747846" cy="1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325348" y="1710776"/>
            <a:ext cx="5802656" cy="9860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25348" y="5053185"/>
            <a:ext cx="5978147" cy="12018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3"/>
          </p:cNvCxnSpPr>
          <p:nvPr/>
        </p:nvCxnSpPr>
        <p:spPr>
          <a:xfrm flipV="1">
            <a:off x="5325348" y="3810490"/>
            <a:ext cx="6375311" cy="777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25348" y="2696847"/>
            <a:ext cx="5978147" cy="8860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325348" y="4044711"/>
            <a:ext cx="5978147" cy="100847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7987" y="321358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ИИ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2199" y="1834479"/>
            <a:ext cx="898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Фильтр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73194" y="2898708"/>
            <a:ext cx="560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ИК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9114" y="3498252"/>
            <a:ext cx="3395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Ослабленное прямое излучение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57269" y="3480014"/>
            <a:ext cx="26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Прямой пучок излучения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1004643">
            <a:off x="6136204" y="4322521"/>
            <a:ext cx="240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Bahnschrift SemiBold Condensed" panose="020B0502040204020203" pitchFamily="34" charset="0"/>
              </a:rPr>
              <a:t>Рассеянное излучение</a:t>
            </a:r>
            <a:endParaRPr lang="en-US" dirty="0">
              <a:latin typeface="Bahnschrift SemiBold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32346" y="171496"/>
            <a:ext cx="9180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latin typeface="Bahnschrift SemiBold Condensed" panose="020B0502040204020203" pitchFamily="34" charset="0"/>
              </a:rPr>
              <a:t>Стандартный метод оценки СПО: причины несоответствия</a:t>
            </a:r>
            <a:endParaRPr lang="en-US" sz="2800" dirty="0">
              <a:latin typeface="Bahnschrift SemiBold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025" y="884633"/>
            <a:ext cx="11369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Bahnschrift SemiBold Condensed" panose="020B0502040204020203" pitchFamily="34" charset="0"/>
              </a:rPr>
              <a:t>Помимо ослабленного прямого излучения, в ионизационную камеру попадает и излучение, рассеянное на добавленном фильтре</a:t>
            </a:r>
            <a:r>
              <a:rPr lang="en-US" dirty="0" smtClean="0">
                <a:latin typeface="Bahnschrift SemiBold Condensed" panose="020B0502040204020203" pitchFamily="34" charset="0"/>
              </a:rPr>
              <a:t>.  </a:t>
            </a:r>
            <a:r>
              <a:rPr lang="ru-RU" dirty="0" smtClean="0">
                <a:latin typeface="Bahnschrift SemiBold Condensed" panose="020B0502040204020203" pitchFamily="34" charset="0"/>
              </a:rPr>
              <a:t>Уменьшить влияние этого явления можно с помощью экстраполяции в бесконечно малый размер поля</a:t>
            </a:r>
            <a:r>
              <a:rPr lang="en-US" dirty="0" smtClean="0">
                <a:latin typeface="Bahnschrift SemiBold Condensed" panose="020B0502040204020203" pitchFamily="34" charset="0"/>
              </a:rPr>
              <a:t> (</a:t>
            </a:r>
            <a:r>
              <a:rPr lang="ru-RU" dirty="0" smtClean="0">
                <a:latin typeface="Bahnschrift SemiBold Condensed" panose="020B0502040204020203" pitchFamily="34" charset="0"/>
              </a:rPr>
              <a:t>метод нулевой апертуры</a:t>
            </a:r>
            <a:r>
              <a:rPr lang="en-US" dirty="0" smtClean="0">
                <a:latin typeface="Bahnschrift SemiBold Condensed" panose="020B0502040204020203" pitchFamily="34" charset="0"/>
              </a:rPr>
              <a:t>)</a:t>
            </a:r>
            <a:r>
              <a:rPr lang="ru-RU" dirty="0" smtClean="0">
                <a:latin typeface="Bahnschrift SemiBold Condensed" panose="020B0502040204020203" pitchFamily="34" charset="0"/>
              </a:rPr>
              <a:t>.</a:t>
            </a:r>
            <a:endParaRPr lang="en-US" dirty="0" smtClean="0">
              <a:latin typeface="Bahnschrift SemiBold Condensed" panose="020B0502040204020203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79205"/>
            <a:ext cx="12192000" cy="2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3534</TotalTime>
  <Words>1972</Words>
  <Application>Microsoft Office PowerPoint</Application>
  <PresentationFormat>Широкоэкранный</PresentationFormat>
  <Paragraphs>396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Bahnschrift Condensed</vt:lpstr>
      <vt:lpstr>Bahnschrift SemiBold Condensed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ISO 4037:2019 Radiological protection. Reference X-rays and gamma radiation for calibrating dosimeters and dose rate meters and determining their response as a function of photon energy.   СТБ ISO 4037:2021 Защита радиологическая. Эталонные рентгеновские и гамма-излучения для калибровки дозиметров и измерителей мощности дозы и определения их отклика как функции энергии фотона. </vt:lpstr>
      <vt:lpstr>Два способа установления эталонных полей:</vt:lpstr>
      <vt:lpstr>В случае с согласованными полями эталонного излучения, валидация может проводиться одним из следующих способов:</vt:lpstr>
      <vt:lpstr>Валидация средствами дозиметрии</vt:lpstr>
      <vt:lpstr>Валидация средствами спектрометрии</vt:lpstr>
      <vt:lpstr>Валидация путем выполнения измерений  СПО</vt:lpstr>
      <vt:lpstr>Презентация PowerPoint</vt:lpstr>
      <vt:lpstr>Презентация PowerPoint</vt:lpstr>
      <vt:lpstr>Презентация PowerPoint</vt:lpstr>
      <vt:lpstr>Методы получения коэффициентов коррекции</vt:lpstr>
      <vt:lpstr>Расхождения значений СПО1 для N-серии</vt:lpstr>
      <vt:lpstr>Полученные коэффициенты для d=10 см</vt:lpstr>
      <vt:lpstr>Выводы</vt:lpstr>
      <vt:lpstr>Возможные недостатки метода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Загороднюк Алексей Александрович</dc:creator>
  <cp:lastModifiedBy>Сеньковский Константин Геннадьевич</cp:lastModifiedBy>
  <cp:revision>171</cp:revision>
  <dcterms:created xsi:type="dcterms:W3CDTF">2022-07-04T06:50:36Z</dcterms:created>
  <dcterms:modified xsi:type="dcterms:W3CDTF">2023-10-13T08:49:32Z</dcterms:modified>
</cp:coreProperties>
</file>